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</p:sldIdLst>
  <p:sldSz cy="6858000" cx="12192000"/>
  <p:notesSz cx="6858000" cy="9144000"/>
  <p:embeddedFontLst>
    <p:embeddedFont>
      <p:font typeface="Cabin"/>
      <p:regular r:id="rId38"/>
      <p:bold r:id="rId39"/>
      <p:italic r:id="rId40"/>
      <p:boldItalic r:id="rId41"/>
    </p:embeddedFont>
    <p:embeddedFont>
      <p:font typeface="Corbel"/>
      <p:regular r:id="rId42"/>
      <p:bold r:id="rId43"/>
      <p:italic r:id="rId44"/>
      <p:boldItalic r:id="rId45"/>
    </p:embeddedFont>
    <p:embeddedFont>
      <p:font typeface="Helvetica Neue Light"/>
      <p:regular r:id="rId46"/>
      <p:bold r:id="rId47"/>
      <p:italic r:id="rId48"/>
      <p:boldItalic r:id="rId49"/>
    </p:embeddedFont>
    <p:embeddedFont>
      <p:font typeface="Century Gothic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abin-italic.fntdata"/><Relationship Id="rId42" Type="http://schemas.openxmlformats.org/officeDocument/2006/relationships/font" Target="fonts/Corbel-regular.fntdata"/><Relationship Id="rId41" Type="http://schemas.openxmlformats.org/officeDocument/2006/relationships/font" Target="fonts/Cabin-boldItalic.fntdata"/><Relationship Id="rId44" Type="http://schemas.openxmlformats.org/officeDocument/2006/relationships/font" Target="fonts/Corbel-italic.fntdata"/><Relationship Id="rId43" Type="http://schemas.openxmlformats.org/officeDocument/2006/relationships/font" Target="fonts/Corbel-bold.fntdata"/><Relationship Id="rId46" Type="http://schemas.openxmlformats.org/officeDocument/2006/relationships/font" Target="fonts/HelveticaNeueLight-regular.fntdata"/><Relationship Id="rId45" Type="http://schemas.openxmlformats.org/officeDocument/2006/relationships/font" Target="fonts/Corbel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HelveticaNeueLight-italic.fntdata"/><Relationship Id="rId47" Type="http://schemas.openxmlformats.org/officeDocument/2006/relationships/font" Target="fonts/HelveticaNeueLight-bold.fntdata"/><Relationship Id="rId49" Type="http://schemas.openxmlformats.org/officeDocument/2006/relationships/font" Target="fonts/HelveticaNeueLigh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font" Target="fonts/Cabin-bold.fntdata"/><Relationship Id="rId38" Type="http://schemas.openxmlformats.org/officeDocument/2006/relationships/font" Target="fonts/Cabin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CenturyGothic-bold.fntdata"/><Relationship Id="rId50" Type="http://schemas.openxmlformats.org/officeDocument/2006/relationships/font" Target="fonts/CenturyGothic-regular.fntdata"/><Relationship Id="rId53" Type="http://schemas.openxmlformats.org/officeDocument/2006/relationships/font" Target="fonts/CenturyGothic-boldItalic.fntdata"/><Relationship Id="rId52" Type="http://schemas.openxmlformats.org/officeDocument/2006/relationships/font" Target="fonts/CenturyGothic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4cfa8aae0_0_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c4cfa8aae0_0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c4cfa8aae0_0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c4cfa8aae0_0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c4cfa8aae0_0_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c4cfa8aae0_0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c4cfa8aae0_0_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c4cfa8aae0_0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c4cfa8aae0_0_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c4cfa8aae0_0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c4cfa8aae0_0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c4cfa8aae0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c4cfa8aae0_0_1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c4cfa8aae0_0_1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c4cfa8aae0_0_1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c4cfa8aae0_0_1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c4cfa8aae0_0_1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c4cfa8aae0_0_1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c4cfa8aae0_0_1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c4cfa8aae0_0_1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c4cfa8aae0_0_1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c4cfa8aae0_0_1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c4cfa8aae0_0_3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c4cfa8aae0_0_3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c4cfa8aae0_0_3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gc4cfa8aae0_0_3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c4cfa8aae0_0_3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c4cfa8aae0_0_3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c4cfa8aae0_0_1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c4cfa8aae0_0_1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c4cfa8aae0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c4cfa8aae0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4cfa8aae0_0_2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c4cfa8aae0_0_2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c4cfa8aae0_0_3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c4cfa8aae0_0_3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c4cfa8aae0_0_3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c4cfa8aae0_0_3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c4cfa8aae0_0_4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c4cfa8aae0_0_4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c4cfa8aae0_0_4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c4cfa8aae0_0_4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c1092a4b68_0_4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c1092a4b68_0_4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c1092a4b68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c1092a4b68_0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1092a4b68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c1092a4b68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4cfa8aae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c4cfa8aae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4cfa8aae0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4cfa8aae0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2209800" y="4464027"/>
            <a:ext cx="9144000" cy="1641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Corbel"/>
              <a:buNone/>
              <a:defRPr sz="9600">
                <a:solidFill>
                  <a:srgbClr val="000000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2209799" y="3694374"/>
            <a:ext cx="9144001" cy="75402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rbel"/>
              <a:buNone/>
              <a:defRPr sz="3200">
                <a:solidFill>
                  <a:srgbClr val="000000"/>
                </a:solidFill>
              </a:defRPr>
            </a:lvl1pPr>
            <a:lvl2pPr indent="-228600" lvl="1" marL="9144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rbel"/>
              <a:buNone/>
              <a:defRPr sz="3200">
                <a:solidFill>
                  <a:srgbClr val="000000"/>
                </a:solidFill>
              </a:defRPr>
            </a:lvl2pPr>
            <a:lvl3pPr indent="-228600" lvl="2" marL="1371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rbel"/>
              <a:buNone/>
              <a:defRPr sz="3200">
                <a:solidFill>
                  <a:srgbClr val="000000"/>
                </a:solidFill>
              </a:defRPr>
            </a:lvl3pPr>
            <a:lvl4pPr indent="-228600" lvl="3" marL="18288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rbel"/>
              <a:buNone/>
              <a:defRPr sz="3200">
                <a:solidFill>
                  <a:srgbClr val="000000"/>
                </a:solidFill>
              </a:defRPr>
            </a:lvl4pPr>
            <a:lvl5pPr indent="-228600" lvl="4" marL="22860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rbel"/>
              <a:buNone/>
              <a:defRPr sz="3200">
                <a:solidFill>
                  <a:srgbClr val="000000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1097262" y="6404293"/>
            <a:ext cx="256539" cy="2692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200"/>
              <a:buFont typeface="Corbel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9pPr>
          </a:lstStyle>
          <a:p/>
        </p:txBody>
      </p:sp>
      <p:sp>
        <p:nvSpPr>
          <p:cNvPr id="44" name="Google Shape;44;p11"/>
          <p:cNvSpPr/>
          <p:nvPr>
            <p:ph idx="2" type="pic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45" name="Google Shape;45;p11"/>
          <p:cNvSpPr txBox="1"/>
          <p:nvPr>
            <p:ph idx="1" type="body"/>
          </p:nvPr>
        </p:nvSpPr>
        <p:spPr>
          <a:xfrm>
            <a:off x="1120000" y="2057400"/>
            <a:ext cx="3652026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AEBF2"/>
              </a:buClr>
              <a:buSzPts val="1600"/>
              <a:buFont typeface="Corbel"/>
              <a:buNone/>
              <a:defRPr sz="1600">
                <a:solidFill>
                  <a:srgbClr val="CAEBF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AEBF2"/>
              </a:buClr>
              <a:buSzPts val="1600"/>
              <a:buFont typeface="Corbel"/>
              <a:buNone/>
              <a:defRPr sz="1600">
                <a:solidFill>
                  <a:srgbClr val="CAEBF2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AEBF2"/>
              </a:buClr>
              <a:buSzPts val="1600"/>
              <a:buFont typeface="Corbel"/>
              <a:buNone/>
              <a:defRPr sz="1600">
                <a:solidFill>
                  <a:srgbClr val="CAEBF2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AEBF2"/>
              </a:buClr>
              <a:buSzPts val="1600"/>
              <a:buFont typeface="Corbel"/>
              <a:buNone/>
              <a:defRPr sz="1600">
                <a:solidFill>
                  <a:srgbClr val="CAEBF2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AEBF2"/>
              </a:buClr>
              <a:buSzPts val="1600"/>
              <a:buFont typeface="Corbel"/>
              <a:buNone/>
              <a:defRPr sz="1600">
                <a:solidFill>
                  <a:srgbClr val="CAEBF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11097262" y="6404293"/>
            <a:ext cx="256539" cy="2692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type="title"/>
          </p:nvPr>
        </p:nvSpPr>
        <p:spPr>
          <a:xfrm>
            <a:off x="839787" y="4367160"/>
            <a:ext cx="10515601" cy="8193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200"/>
              <a:buFont typeface="Corbel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9pPr>
          </a:lstStyle>
          <a:p/>
        </p:txBody>
      </p:sp>
      <p:sp>
        <p:nvSpPr>
          <p:cNvPr id="49" name="Google Shape;49;p12"/>
          <p:cNvSpPr/>
          <p:nvPr>
            <p:ph idx="2" type="pic"/>
          </p:nvPr>
        </p:nvSpPr>
        <p:spPr>
          <a:xfrm>
            <a:off x="839787" y="987425"/>
            <a:ext cx="10515601" cy="3379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50" name="Google Shape;50;p12"/>
          <p:cNvSpPr txBox="1"/>
          <p:nvPr>
            <p:ph idx="1" type="body"/>
          </p:nvPr>
        </p:nvSpPr>
        <p:spPr>
          <a:xfrm>
            <a:off x="839787" y="5186514"/>
            <a:ext cx="10514014" cy="6824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AEBF2"/>
              </a:buClr>
              <a:buSzPts val="1600"/>
              <a:buFont typeface="Corbel"/>
              <a:buNone/>
              <a:defRPr sz="1600">
                <a:solidFill>
                  <a:srgbClr val="CAEBF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AEBF2"/>
              </a:buClr>
              <a:buSzPts val="1600"/>
              <a:buFont typeface="Corbel"/>
              <a:buNone/>
              <a:defRPr sz="1600">
                <a:solidFill>
                  <a:srgbClr val="CAEBF2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AEBF2"/>
              </a:buClr>
              <a:buSzPts val="1600"/>
              <a:buFont typeface="Corbel"/>
              <a:buNone/>
              <a:defRPr sz="1600">
                <a:solidFill>
                  <a:srgbClr val="CAEBF2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AEBF2"/>
              </a:buClr>
              <a:buSzPts val="1600"/>
              <a:buFont typeface="Corbel"/>
              <a:buNone/>
              <a:defRPr sz="1600">
                <a:solidFill>
                  <a:srgbClr val="CAEBF2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AEBF2"/>
              </a:buClr>
              <a:buSzPts val="1600"/>
              <a:buFont typeface="Corbel"/>
              <a:buNone/>
              <a:defRPr sz="1600">
                <a:solidFill>
                  <a:srgbClr val="CAEBF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11097262" y="6404293"/>
            <a:ext cx="256539" cy="2692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839787" y="365125"/>
            <a:ext cx="10515601" cy="35343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200"/>
              <a:buFont typeface="Corbel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839787" y="4489398"/>
            <a:ext cx="10514014" cy="15018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600"/>
              <a:buFont typeface="Corbel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600"/>
              <a:buFont typeface="Corbel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600"/>
              <a:buFont typeface="Corbel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600"/>
              <a:buFont typeface="Corbel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600"/>
              <a:buFont typeface="Corbel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11097262" y="6404293"/>
            <a:ext cx="256539" cy="2692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1446212" y="365125"/>
            <a:ext cx="9302754" cy="2992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4400"/>
              <a:buFont typeface="Corbel"/>
              <a:buNone/>
              <a:defRPr sz="44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1720644" y="3365555"/>
            <a:ext cx="8752300" cy="5489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400"/>
              <a:buFont typeface="Corbel"/>
              <a:buNone/>
              <a:defRPr sz="14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400"/>
              <a:buFont typeface="Corbel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400"/>
              <a:buFont typeface="Corbel"/>
              <a:buNone/>
              <a:defRPr sz="14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400"/>
              <a:buFont typeface="Corbel"/>
              <a:buNone/>
              <a:defRPr sz="14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400"/>
              <a:buFont typeface="Corbel"/>
              <a:buNone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2" type="body"/>
          </p:nvPr>
        </p:nvSpPr>
        <p:spPr>
          <a:xfrm>
            <a:off x="838199" y="4501729"/>
            <a:ext cx="10512426" cy="14894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4"/>
          <p:cNvSpPr txBox="1"/>
          <p:nvPr/>
        </p:nvSpPr>
        <p:spPr>
          <a:xfrm>
            <a:off x="1111044" y="455642"/>
            <a:ext cx="609602" cy="12471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  <a:endParaRPr/>
          </a:p>
        </p:txBody>
      </p:sp>
      <p:sp>
        <p:nvSpPr>
          <p:cNvPr id="61" name="Google Shape;61;p14"/>
          <p:cNvSpPr txBox="1"/>
          <p:nvPr/>
        </p:nvSpPr>
        <p:spPr>
          <a:xfrm>
            <a:off x="10437810" y="2412016"/>
            <a:ext cx="609602" cy="12471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Font typeface="Corbel"/>
              <a:buNone/>
            </a:pPr>
            <a:r>
              <a:rPr b="0" i="0" lang="en-US" sz="8000" u="none" cap="none" strike="noStrike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  <a:endParaRPr/>
          </a:p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11097262" y="6404293"/>
            <a:ext cx="256539" cy="2692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839787" y="2326967"/>
            <a:ext cx="10515601" cy="25118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839787" y="4850581"/>
            <a:ext cx="10514014" cy="11406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600"/>
              <a:buFont typeface="Corbel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600"/>
              <a:buFont typeface="Corbel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600"/>
              <a:buFont typeface="Corbel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600"/>
              <a:buFont typeface="Corbel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600"/>
              <a:buFont typeface="Corbel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11097262" y="6404293"/>
            <a:ext cx="256539" cy="2692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1337282" y="1885950"/>
            <a:ext cx="2946868" cy="5762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AEBF2"/>
              </a:buClr>
              <a:buSzPts val="2400"/>
              <a:buFont typeface="Corbel"/>
              <a:buNone/>
              <a:defRPr sz="2400">
                <a:solidFill>
                  <a:srgbClr val="CAEBF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AEBF2"/>
              </a:buClr>
              <a:buSzPts val="2400"/>
              <a:buFont typeface="Corbel"/>
              <a:buNone/>
              <a:defRPr sz="2400">
                <a:solidFill>
                  <a:srgbClr val="CAEBF2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AEBF2"/>
              </a:buClr>
              <a:buSzPts val="2400"/>
              <a:buFont typeface="Corbel"/>
              <a:buNone/>
              <a:defRPr sz="2400">
                <a:solidFill>
                  <a:srgbClr val="CAEBF2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AEBF2"/>
              </a:buClr>
              <a:buSzPts val="2400"/>
              <a:buFont typeface="Corbel"/>
              <a:buNone/>
              <a:defRPr sz="2400">
                <a:solidFill>
                  <a:srgbClr val="CAEBF2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AEBF2"/>
              </a:buClr>
              <a:buSzPts val="2400"/>
              <a:buFont typeface="Corbel"/>
              <a:buNone/>
              <a:defRPr sz="2400">
                <a:solidFill>
                  <a:srgbClr val="CAEBF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1356797" y="2571750"/>
            <a:ext cx="2927351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3" type="body"/>
          </p:nvPr>
        </p:nvSpPr>
        <p:spPr>
          <a:xfrm>
            <a:off x="4587992" y="1885950"/>
            <a:ext cx="2936244" cy="5762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4" type="body"/>
          </p:nvPr>
        </p:nvSpPr>
        <p:spPr>
          <a:xfrm>
            <a:off x="4577441" y="2571750"/>
            <a:ext cx="2946796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5" type="body"/>
          </p:nvPr>
        </p:nvSpPr>
        <p:spPr>
          <a:xfrm>
            <a:off x="7829035" y="1885950"/>
            <a:ext cx="2932115" cy="5762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6" type="body"/>
          </p:nvPr>
        </p:nvSpPr>
        <p:spPr>
          <a:xfrm>
            <a:off x="7829035" y="2571750"/>
            <a:ext cx="2932115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11097262" y="6404293"/>
            <a:ext cx="256539" cy="2692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1332084" y="4297503"/>
            <a:ext cx="2940051" cy="5762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2400"/>
              <a:buFont typeface="Corbel"/>
              <a:buNone/>
              <a:defRPr sz="24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2400"/>
              <a:buFont typeface="Corbel"/>
              <a:buNone/>
              <a:defRPr sz="24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2400"/>
              <a:buFont typeface="Corbel"/>
              <a:buNone/>
              <a:defRPr sz="24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2400"/>
              <a:buFont typeface="Corbel"/>
              <a:buNone/>
              <a:defRPr sz="24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2400"/>
              <a:buFont typeface="Corbel"/>
              <a:buNone/>
              <a:defRPr sz="24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17"/>
          <p:cNvSpPr/>
          <p:nvPr>
            <p:ph idx="2" type="pic"/>
          </p:nvPr>
        </p:nvSpPr>
        <p:spPr>
          <a:xfrm>
            <a:off x="1332084" y="2256352"/>
            <a:ext cx="2940051" cy="1524002"/>
          </a:xfrm>
          <a:prstGeom prst="rect">
            <a:avLst/>
          </a:prstGeom>
          <a:noFill/>
          <a:ln>
            <a:noFill/>
          </a:ln>
          <a:effectLst>
            <a:outerShdw blurRad="50800" rotWithShape="0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3" type="body"/>
          </p:nvPr>
        </p:nvSpPr>
        <p:spPr>
          <a:xfrm>
            <a:off x="1332084" y="4873764"/>
            <a:ext cx="2940051" cy="6591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4" type="body"/>
          </p:nvPr>
        </p:nvSpPr>
        <p:spPr>
          <a:xfrm>
            <a:off x="4568997" y="4297503"/>
            <a:ext cx="2930527" cy="5762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17"/>
          <p:cNvSpPr/>
          <p:nvPr>
            <p:ph idx="5" type="pic"/>
          </p:nvPr>
        </p:nvSpPr>
        <p:spPr>
          <a:xfrm>
            <a:off x="4568995" y="2256352"/>
            <a:ext cx="2930527" cy="1524002"/>
          </a:xfrm>
          <a:prstGeom prst="rect">
            <a:avLst/>
          </a:prstGeom>
          <a:noFill/>
          <a:ln>
            <a:noFill/>
          </a:ln>
          <a:effectLst>
            <a:outerShdw blurRad="50800" rotWithShape="0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6" type="body"/>
          </p:nvPr>
        </p:nvSpPr>
        <p:spPr>
          <a:xfrm>
            <a:off x="4567644" y="4873764"/>
            <a:ext cx="2934408" cy="6591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7" type="body"/>
          </p:nvPr>
        </p:nvSpPr>
        <p:spPr>
          <a:xfrm>
            <a:off x="7804322" y="4297503"/>
            <a:ext cx="2932115" cy="5762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17"/>
          <p:cNvSpPr/>
          <p:nvPr>
            <p:ph idx="8" type="pic"/>
          </p:nvPr>
        </p:nvSpPr>
        <p:spPr>
          <a:xfrm>
            <a:off x="7804321" y="2256352"/>
            <a:ext cx="2932115" cy="1524002"/>
          </a:xfrm>
          <a:prstGeom prst="rect">
            <a:avLst/>
          </a:prstGeom>
          <a:noFill/>
          <a:ln>
            <a:noFill/>
          </a:ln>
          <a:effectLst>
            <a:outerShdw blurRad="50800" rotWithShape="0" dir="5400000" dist="508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9" type="body"/>
          </p:nvPr>
        </p:nvSpPr>
        <p:spPr>
          <a:xfrm>
            <a:off x="7804197" y="4873761"/>
            <a:ext cx="2935999" cy="6591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idx="12" type="sldNum"/>
          </p:nvPr>
        </p:nvSpPr>
        <p:spPr>
          <a:xfrm>
            <a:off x="11097262" y="6404293"/>
            <a:ext cx="256539" cy="2692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>
  <p:cSld name="Title and Vertical 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9pPr>
          </a:lstStyle>
          <a:p/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1120000" y="1825625"/>
            <a:ext cx="10233801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11097262" y="6404293"/>
            <a:ext cx="256539" cy="2692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>
  <p:cSld name="Vertical Title and 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12" type="sldNum"/>
          </p:nvPr>
        </p:nvSpPr>
        <p:spPr>
          <a:xfrm>
            <a:off x="11097262" y="6404293"/>
            <a:ext cx="256539" cy="2692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d/Gray 1 Content">
  <p:cSld name="Red/Gray 1 Content">
    <p:bg>
      <p:bgPr>
        <a:solidFill>
          <a:srgbClr val="E7E7E5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/>
          <p:nvPr/>
        </p:nvSpPr>
        <p:spPr>
          <a:xfrm>
            <a:off x="1524000" y="0"/>
            <a:ext cx="9144001" cy="685800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360" y="480"/>
                </a:moveTo>
                <a:lnTo>
                  <a:pt x="360" y="21120"/>
                </a:lnTo>
                <a:lnTo>
                  <a:pt x="21240" y="21120"/>
                </a:lnTo>
                <a:lnTo>
                  <a:pt x="21240" y="48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bin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2209800" y="16002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463"/>
              </a:buClr>
              <a:buSzPts val="2000"/>
              <a:buChar char="•"/>
              <a:defRPr sz="2000">
                <a:solidFill>
                  <a:srgbClr val="6C646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463"/>
              </a:buClr>
              <a:buSzPts val="2000"/>
              <a:buChar char="–"/>
              <a:defRPr sz="2000">
                <a:solidFill>
                  <a:srgbClr val="6C646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463"/>
              </a:buClr>
              <a:buSzPts val="2000"/>
              <a:buChar char="•"/>
              <a:defRPr sz="2000">
                <a:solidFill>
                  <a:srgbClr val="6C646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463"/>
              </a:buClr>
              <a:buSzPts val="2000"/>
              <a:buChar char="–"/>
              <a:defRPr sz="2000">
                <a:solidFill>
                  <a:srgbClr val="6C646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463"/>
              </a:buClr>
              <a:buSzPts val="2000"/>
              <a:buChar char="»"/>
              <a:defRPr sz="2000">
                <a:solidFill>
                  <a:srgbClr val="6C646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type="title"/>
          </p:nvPr>
        </p:nvSpPr>
        <p:spPr>
          <a:xfrm>
            <a:off x="2210104" y="457200"/>
            <a:ext cx="7772401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A0C2F"/>
              </a:buClr>
              <a:buSzPts val="2800"/>
              <a:buFont typeface="Arial"/>
              <a:buNone/>
              <a:defRPr sz="2800">
                <a:solidFill>
                  <a:srgbClr val="BA0C2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12" type="sldNum"/>
          </p:nvPr>
        </p:nvSpPr>
        <p:spPr>
          <a:xfrm>
            <a:off x="10326745" y="6530647"/>
            <a:ext cx="188856" cy="1651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463"/>
              </a:buClr>
              <a:buSzPts val="600"/>
              <a:buFont typeface="Arial"/>
              <a:buNone/>
              <a:defRPr sz="600">
                <a:solidFill>
                  <a:srgbClr val="6C646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463"/>
              </a:buClr>
              <a:buSzPts val="600"/>
              <a:buFont typeface="Arial"/>
              <a:buNone/>
              <a:defRPr sz="600">
                <a:solidFill>
                  <a:srgbClr val="6C646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463"/>
              </a:buClr>
              <a:buSzPts val="600"/>
              <a:buFont typeface="Arial"/>
              <a:buNone/>
              <a:defRPr sz="600">
                <a:solidFill>
                  <a:srgbClr val="6C646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463"/>
              </a:buClr>
              <a:buSzPts val="600"/>
              <a:buFont typeface="Arial"/>
              <a:buNone/>
              <a:defRPr sz="600">
                <a:solidFill>
                  <a:srgbClr val="6C646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463"/>
              </a:buClr>
              <a:buSzPts val="600"/>
              <a:buFont typeface="Arial"/>
              <a:buNone/>
              <a:defRPr sz="600">
                <a:solidFill>
                  <a:srgbClr val="6C646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463"/>
              </a:buClr>
              <a:buSzPts val="600"/>
              <a:buFont typeface="Arial"/>
              <a:buNone/>
              <a:defRPr sz="600">
                <a:solidFill>
                  <a:srgbClr val="6C646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463"/>
              </a:buClr>
              <a:buSzPts val="600"/>
              <a:buFont typeface="Arial"/>
              <a:buNone/>
              <a:defRPr sz="600">
                <a:solidFill>
                  <a:srgbClr val="6C646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463"/>
              </a:buClr>
              <a:buSzPts val="600"/>
              <a:buFont typeface="Arial"/>
              <a:buNone/>
              <a:defRPr sz="600">
                <a:solidFill>
                  <a:srgbClr val="6C646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C6463"/>
              </a:buClr>
              <a:buSzPts val="600"/>
              <a:buFont typeface="Arial"/>
              <a:buNone/>
              <a:defRPr sz="600">
                <a:solidFill>
                  <a:srgbClr val="6C646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F6F6F6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x">
  <p:cSld name="TITLE_AND_BODY">
    <p:bg>
      <p:bgPr>
        <a:solidFill>
          <a:srgbClr val="FFFFFF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11097262" y="6404293"/>
            <a:ext cx="256539" cy="2692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7" id="102" name="Google Shape;102;p21"/>
          <p:cNvPicPr preferRelativeResize="0"/>
          <p:nvPr/>
        </p:nvPicPr>
        <p:blipFill rotWithShape="1">
          <a:blip r:embed="rId3">
            <a:alphaModFix/>
          </a:blip>
          <a:srcRect b="0" l="3613" r="0" t="0"/>
          <a:stretch/>
        </p:blipFill>
        <p:spPr>
          <a:xfrm>
            <a:off x="0" y="2669684"/>
            <a:ext cx="4037013" cy="41883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6" id="103" name="Google Shape;103;p21"/>
          <p:cNvPicPr preferRelativeResize="0"/>
          <p:nvPr/>
        </p:nvPicPr>
        <p:blipFill rotWithShape="1">
          <a:blip r:embed="rId4">
            <a:alphaModFix/>
          </a:blip>
          <a:srcRect b="0" l="35640" r="0" t="0"/>
          <a:stretch/>
        </p:blipFill>
        <p:spPr>
          <a:xfrm>
            <a:off x="-1" y="2892346"/>
            <a:ext cx="1522414" cy="236545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1"/>
          <p:cNvSpPr/>
          <p:nvPr/>
        </p:nvSpPr>
        <p:spPr>
          <a:xfrm>
            <a:off x="8609011" y="1676400"/>
            <a:ext cx="2819401" cy="2819400"/>
          </a:xfrm>
          <a:prstGeom prst="ellipse">
            <a:avLst/>
          </a:prstGeom>
          <a:gradFill>
            <a:gsLst>
              <a:gs pos="0">
                <a:srgbClr val="50B9C1">
                  <a:alpha val="6666"/>
                </a:srgbClr>
              </a:gs>
              <a:gs pos="36000">
                <a:srgbClr val="50B9C1">
                  <a:alpha val="5882"/>
                </a:srgbClr>
              </a:gs>
              <a:gs pos="69000">
                <a:srgbClr val="50B9C1">
                  <a:alpha val="0"/>
                </a:srgbClr>
              </a:gs>
              <a:gs pos="100000">
                <a:srgbClr val="50B9C1">
                  <a:alpha val="0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Picture 8" id="105" name="Google Shape;105;p21"/>
          <p:cNvPicPr preferRelativeResize="0"/>
          <p:nvPr/>
        </p:nvPicPr>
        <p:blipFill rotWithShape="1">
          <a:blip r:embed="rId5">
            <a:alphaModFix/>
          </a:blip>
          <a:srcRect b="0" l="0" r="0" t="28812"/>
          <a:stretch/>
        </p:blipFill>
        <p:spPr>
          <a:xfrm>
            <a:off x="7999411" y="0"/>
            <a:ext cx="1603388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9" id="106" name="Google Shape;106;p21"/>
          <p:cNvPicPr preferRelativeResize="0"/>
          <p:nvPr/>
        </p:nvPicPr>
        <p:blipFill rotWithShape="1">
          <a:blip r:embed="rId6">
            <a:alphaModFix/>
          </a:blip>
          <a:srcRect b="23320" l="0" r="0" t="0"/>
          <a:stretch/>
        </p:blipFill>
        <p:spPr>
          <a:xfrm>
            <a:off x="8605877" y="6096000"/>
            <a:ext cx="99373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1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rgbClr val="B01513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entury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8" name="Google Shape;108;p21"/>
          <p:cNvSpPr txBox="1"/>
          <p:nvPr>
            <p:ph idx="12" type="sldNum"/>
          </p:nvPr>
        </p:nvSpPr>
        <p:spPr>
          <a:xfrm>
            <a:off x="10522496" y="540176"/>
            <a:ext cx="498287" cy="523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F6F6F6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45700" lIns="45700" spcFirstLastPara="1" rIns="4570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11" name="Google Shape;111;p22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45700" lIns="45700" spcFirstLastPara="1" rIns="45700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2" type="sldNum"/>
          </p:nvPr>
        </p:nvSpPr>
        <p:spPr>
          <a:xfrm>
            <a:off x="11097262" y="6404293"/>
            <a:ext cx="256539" cy="2692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idx="1" type="body"/>
          </p:nvPr>
        </p:nvSpPr>
        <p:spPr>
          <a:xfrm>
            <a:off x="1120000" y="1825625"/>
            <a:ext cx="10233801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2" type="sldNum"/>
          </p:nvPr>
        </p:nvSpPr>
        <p:spPr>
          <a:xfrm>
            <a:off x="11097262" y="6404293"/>
            <a:ext cx="256539" cy="2692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title"/>
          </p:nvPr>
        </p:nvSpPr>
        <p:spPr>
          <a:xfrm>
            <a:off x="854532" y="4464027"/>
            <a:ext cx="9144001" cy="16414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9600"/>
              <a:buFont typeface="Corbel"/>
              <a:buNone/>
              <a:defRPr sz="9600">
                <a:solidFill>
                  <a:srgbClr val="F1F1F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9pPr>
          </a:lstStyle>
          <a:p/>
        </p:txBody>
      </p:sp>
      <p:sp>
        <p:nvSpPr>
          <p:cNvPr id="23" name="Google Shape;23;p6"/>
          <p:cNvSpPr txBox="1"/>
          <p:nvPr>
            <p:ph idx="1" type="body"/>
          </p:nvPr>
        </p:nvSpPr>
        <p:spPr>
          <a:xfrm>
            <a:off x="854532" y="3693674"/>
            <a:ext cx="9144001" cy="75402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AEBF2"/>
              </a:buClr>
              <a:buSzPts val="3200"/>
              <a:buFont typeface="Corbel"/>
              <a:buNone/>
              <a:defRPr sz="3200">
                <a:solidFill>
                  <a:srgbClr val="CAEBF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AEBF2"/>
              </a:buClr>
              <a:buSzPts val="3200"/>
              <a:buFont typeface="Corbel"/>
              <a:buNone/>
              <a:defRPr sz="3200">
                <a:solidFill>
                  <a:srgbClr val="CAEBF2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AEBF2"/>
              </a:buClr>
              <a:buSzPts val="3200"/>
              <a:buFont typeface="Corbel"/>
              <a:buNone/>
              <a:defRPr sz="3200">
                <a:solidFill>
                  <a:srgbClr val="CAEBF2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AEBF2"/>
              </a:buClr>
              <a:buSzPts val="3200"/>
              <a:buFont typeface="Corbel"/>
              <a:buNone/>
              <a:defRPr sz="3200">
                <a:solidFill>
                  <a:srgbClr val="CAEBF2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AEBF2"/>
              </a:buClr>
              <a:buSzPts val="3200"/>
              <a:buFont typeface="Corbel"/>
              <a:buNone/>
              <a:defRPr sz="3200">
                <a:solidFill>
                  <a:srgbClr val="CAEBF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2" type="sldNum"/>
          </p:nvPr>
        </p:nvSpPr>
        <p:spPr>
          <a:xfrm>
            <a:off x="11097262" y="6404293"/>
            <a:ext cx="256539" cy="2692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9pPr>
          </a:lstStyle>
          <a:p/>
        </p:txBody>
      </p:sp>
      <p:sp>
        <p:nvSpPr>
          <p:cNvPr id="27" name="Google Shape;27;p7"/>
          <p:cNvSpPr txBox="1"/>
          <p:nvPr>
            <p:ph idx="1" type="body"/>
          </p:nvPr>
        </p:nvSpPr>
        <p:spPr>
          <a:xfrm>
            <a:off x="1120000" y="1825625"/>
            <a:ext cx="5025217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7"/>
          <p:cNvSpPr txBox="1"/>
          <p:nvPr>
            <p:ph idx="12" type="sldNum"/>
          </p:nvPr>
        </p:nvSpPr>
        <p:spPr>
          <a:xfrm>
            <a:off x="11097262" y="6404293"/>
            <a:ext cx="256539" cy="2692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9pPr>
          </a:lstStyle>
          <a:p/>
        </p:txBody>
      </p:sp>
      <p:sp>
        <p:nvSpPr>
          <p:cNvPr id="31" name="Google Shape;31;p8"/>
          <p:cNvSpPr txBox="1"/>
          <p:nvPr>
            <p:ph idx="1" type="body"/>
          </p:nvPr>
        </p:nvSpPr>
        <p:spPr>
          <a:xfrm>
            <a:off x="1120000" y="1681163"/>
            <a:ext cx="5025217" cy="8239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AEBF2"/>
              </a:buClr>
              <a:buSzPts val="2400"/>
              <a:buFont typeface="Corbel"/>
              <a:buNone/>
              <a:defRPr sz="2400">
                <a:solidFill>
                  <a:srgbClr val="CAEBF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AEBF2"/>
              </a:buClr>
              <a:buSzPts val="2400"/>
              <a:buFont typeface="Corbel"/>
              <a:buNone/>
              <a:defRPr sz="2400">
                <a:solidFill>
                  <a:srgbClr val="CAEBF2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AEBF2"/>
              </a:buClr>
              <a:buSzPts val="2400"/>
              <a:buFont typeface="Corbel"/>
              <a:buNone/>
              <a:defRPr sz="2400">
                <a:solidFill>
                  <a:srgbClr val="CAEBF2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AEBF2"/>
              </a:buClr>
              <a:buSzPts val="2400"/>
              <a:buFont typeface="Corbel"/>
              <a:buNone/>
              <a:defRPr sz="2400">
                <a:solidFill>
                  <a:srgbClr val="CAEBF2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AEBF2"/>
              </a:buClr>
              <a:buSzPts val="2400"/>
              <a:buFont typeface="Corbel"/>
              <a:buNone/>
              <a:defRPr sz="2400">
                <a:solidFill>
                  <a:srgbClr val="CAEBF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8"/>
          <p:cNvSpPr txBox="1"/>
          <p:nvPr>
            <p:ph idx="2" type="body"/>
          </p:nvPr>
        </p:nvSpPr>
        <p:spPr>
          <a:xfrm>
            <a:off x="6319839" y="1681163"/>
            <a:ext cx="5035549" cy="8239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11097262" y="6404293"/>
            <a:ext cx="256539" cy="2692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11097262" y="6404293"/>
            <a:ext cx="256539" cy="2692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3200"/>
              <a:buFont typeface="Corbel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8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2" type="body"/>
          </p:nvPr>
        </p:nvSpPr>
        <p:spPr>
          <a:xfrm>
            <a:off x="1119998" y="2057400"/>
            <a:ext cx="3652029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12" type="sldNum"/>
          </p:nvPr>
        </p:nvSpPr>
        <p:spPr>
          <a:xfrm>
            <a:off x="11097262" y="6404293"/>
            <a:ext cx="256539" cy="2692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sz="1200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23" Type="http://schemas.openxmlformats.org/officeDocument/2006/relationships/theme" Target="../theme/theme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5400"/>
              <a:buFont typeface="Corbel"/>
              <a:buNone/>
              <a:defRPr b="0" i="0" sz="54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5400"/>
              <a:buFont typeface="Corbel"/>
              <a:buNone/>
              <a:defRPr b="0" i="0" sz="54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5400"/>
              <a:buFont typeface="Corbel"/>
              <a:buNone/>
              <a:defRPr b="0" i="0" sz="54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5400"/>
              <a:buFont typeface="Corbel"/>
              <a:buNone/>
              <a:defRPr b="0" i="0" sz="54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5400"/>
              <a:buFont typeface="Corbel"/>
              <a:buNone/>
              <a:defRPr b="0" i="0" sz="54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5400"/>
              <a:buFont typeface="Corbel"/>
              <a:buNone/>
              <a:defRPr b="0" i="0" sz="54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5400"/>
              <a:buFont typeface="Corbel"/>
              <a:buNone/>
              <a:defRPr b="0" i="0" sz="54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5400"/>
              <a:buFont typeface="Corbel"/>
              <a:buNone/>
              <a:defRPr b="0" i="0" sz="54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5400"/>
              <a:buFont typeface="Corbel"/>
              <a:buNone/>
              <a:defRPr b="0" i="0" sz="54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120000" y="1825625"/>
            <a:ext cx="10233801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6F6F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097262" y="6404293"/>
            <a:ext cx="256539" cy="2692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b="0" i="0" sz="12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b="0" i="0" sz="12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b="0" i="0" sz="12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b="0" i="0" sz="12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b="0" i="0" sz="12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b="0" i="0" sz="12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b="0" i="0" sz="12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b="0" i="0" sz="12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F6F6"/>
              </a:buClr>
              <a:buSzPts val="1200"/>
              <a:buFont typeface="Corbel"/>
              <a:buNone/>
              <a:defRPr b="0" i="0" sz="1200" u="none" cap="none" strike="noStrike">
                <a:solidFill>
                  <a:srgbClr val="F6F6F6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Relationship Id="rId4" Type="http://schemas.openxmlformats.org/officeDocument/2006/relationships/image" Target="../media/image11.jpg"/><Relationship Id="rId5" Type="http://schemas.openxmlformats.org/officeDocument/2006/relationships/image" Target="../media/image4.png"/><Relationship Id="rId6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Relationship Id="rId4" Type="http://schemas.openxmlformats.org/officeDocument/2006/relationships/image" Target="../media/image9.png"/><Relationship Id="rId5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idx="4294967295" type="ctrTitle"/>
          </p:nvPr>
        </p:nvSpPr>
        <p:spPr>
          <a:xfrm>
            <a:off x="1968500" y="2284383"/>
            <a:ext cx="9144000" cy="1641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Corbel"/>
              <a:buNone/>
            </a:pPr>
            <a:r>
              <a:rPr lang="en-US" sz="3800">
                <a:solidFill>
                  <a:srgbClr val="000000"/>
                </a:solidFill>
              </a:rPr>
              <a:t>Deep learning for developmental challenges</a:t>
            </a:r>
            <a:endParaRPr/>
          </a:p>
        </p:txBody>
      </p:sp>
      <p:sp>
        <p:nvSpPr>
          <p:cNvPr id="118" name="Google Shape;118;p23"/>
          <p:cNvSpPr txBox="1"/>
          <p:nvPr/>
        </p:nvSpPr>
        <p:spPr>
          <a:xfrm>
            <a:off x="7654025" y="4310375"/>
            <a:ext cx="34584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 Light"/>
              <a:buNone/>
            </a:pPr>
            <a:r>
              <a:rPr i="1" lang="en-US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Sunbird AI &amp; Makerere AIR lab</a:t>
            </a:r>
            <a:endParaRPr/>
          </a:p>
        </p:txBody>
      </p:sp>
      <p:sp>
        <p:nvSpPr>
          <p:cNvPr id="119" name="Google Shape;119;p23"/>
          <p:cNvSpPr txBox="1"/>
          <p:nvPr/>
        </p:nvSpPr>
        <p:spPr>
          <a:xfrm>
            <a:off x="8286750" y="3925875"/>
            <a:ext cx="2952600" cy="447000"/>
          </a:xfrm>
          <a:prstGeom prst="rect">
            <a:avLst/>
          </a:prstGeom>
          <a:noFill/>
          <a:ln>
            <a:noFill/>
          </a:ln>
          <a:effectLst>
            <a:outerShdw blurRad="355600" rotWithShape="0">
              <a:srgbClr val="000000">
                <a:alpha val="74901"/>
              </a:srgbClr>
            </a:outerShdw>
          </a:effectLst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Ernest Mwebaze, PhD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/>
          <p:nvPr/>
        </p:nvSpPr>
        <p:spPr>
          <a:xfrm>
            <a:off x="1000125" y="514350"/>
            <a:ext cx="103443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Corbel"/>
              <a:buNone/>
            </a:pPr>
            <a:r>
              <a:rPr lang="en-US" sz="4800">
                <a:latin typeface="Corbel"/>
                <a:ea typeface="Corbel"/>
                <a:cs typeface="Corbel"/>
                <a:sym typeface="Corbel"/>
              </a:rPr>
              <a:t>Data collection</a:t>
            </a:r>
            <a:endParaRPr/>
          </a:p>
        </p:txBody>
      </p:sp>
      <p:sp>
        <p:nvSpPr>
          <p:cNvPr id="177" name="Google Shape;177;p32"/>
          <p:cNvSpPr txBox="1"/>
          <p:nvPr/>
        </p:nvSpPr>
        <p:spPr>
          <a:xfrm>
            <a:off x="1358900" y="2333625"/>
            <a:ext cx="8629500" cy="16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3200">
                <a:latin typeface="Corbel"/>
                <a:ea typeface="Corbel"/>
                <a:cs typeface="Corbel"/>
                <a:sym typeface="Corbel"/>
              </a:rPr>
              <a:t>Single leaf vs </a:t>
            </a:r>
            <a:r>
              <a:rPr lang="en-US" sz="3200">
                <a:latin typeface="Corbel"/>
                <a:ea typeface="Corbel"/>
                <a:cs typeface="Corbel"/>
                <a:sym typeface="Corbel"/>
              </a:rPr>
              <a:t>whole plant</a:t>
            </a:r>
            <a:endParaRPr sz="3200">
              <a:latin typeface="Corbel"/>
              <a:ea typeface="Corbel"/>
              <a:cs typeface="Corbel"/>
              <a:sym typeface="Corbe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Corbel"/>
              <a:buChar char="•"/>
            </a:pPr>
            <a:r>
              <a:rPr lang="en-US" sz="3200">
                <a:latin typeface="Corbel"/>
                <a:ea typeface="Corbel"/>
                <a:cs typeface="Corbel"/>
                <a:sym typeface="Corbel"/>
              </a:rPr>
              <a:t>Background vs no background</a:t>
            </a:r>
            <a:endParaRPr sz="3200">
              <a:latin typeface="Corbel"/>
              <a:ea typeface="Corbel"/>
              <a:cs typeface="Corbel"/>
              <a:sym typeface="Corbe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Corbel"/>
              <a:buChar char="•"/>
            </a:pPr>
            <a:r>
              <a:rPr lang="en-US" sz="3200">
                <a:latin typeface="Corbel"/>
                <a:ea typeface="Corbel"/>
                <a:cs typeface="Corbel"/>
                <a:sym typeface="Corbel"/>
              </a:rPr>
              <a:t>Single class vs multiple classes</a:t>
            </a:r>
            <a:endParaRPr sz="3200"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8" name="Google Shape;178;p32"/>
          <p:cNvSpPr txBox="1"/>
          <p:nvPr/>
        </p:nvSpPr>
        <p:spPr>
          <a:xfrm>
            <a:off x="923925" y="1568450"/>
            <a:ext cx="103443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rbel"/>
              <a:buNone/>
            </a:pPr>
            <a:r>
              <a:rPr lang="en-US" sz="3200">
                <a:latin typeface="Corbel"/>
                <a:ea typeface="Corbel"/>
                <a:cs typeface="Corbel"/>
                <a:sym typeface="Corbel"/>
              </a:rPr>
              <a:t>Several considerations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/>
          <p:nvPr/>
        </p:nvSpPr>
        <p:spPr>
          <a:xfrm>
            <a:off x="3133725" y="81279"/>
            <a:ext cx="103443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Corbel"/>
              <a:buNone/>
            </a:pPr>
            <a:r>
              <a:rPr lang="en-US" sz="4800">
                <a:latin typeface="Corbel"/>
                <a:ea typeface="Corbel"/>
                <a:cs typeface="Corbel"/>
                <a:sym typeface="Corbel"/>
              </a:rPr>
              <a:t>Data collection</a:t>
            </a:r>
            <a:endParaRPr/>
          </a:p>
        </p:txBody>
      </p:sp>
      <p:pic>
        <p:nvPicPr>
          <p:cNvPr descr="IMG_20170120_100920.jpg" id="184" name="Google Shape;18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022" y="0"/>
            <a:ext cx="51435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20140102_060842_2.jpg" id="185" name="Google Shape;185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75033" y="2549413"/>
            <a:ext cx="4119134" cy="515715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3"/>
          <p:cNvSpPr txBox="1"/>
          <p:nvPr/>
        </p:nvSpPr>
        <p:spPr>
          <a:xfrm>
            <a:off x="5389447" y="3306972"/>
            <a:ext cx="21405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orbe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Field image </a:t>
            </a:r>
            <a:endParaRPr/>
          </a:p>
        </p:txBody>
      </p:sp>
      <p:sp>
        <p:nvSpPr>
          <p:cNvPr id="187" name="Google Shape;187;p33"/>
          <p:cNvSpPr txBox="1"/>
          <p:nvPr/>
        </p:nvSpPr>
        <p:spPr>
          <a:xfrm>
            <a:off x="1545306" y="4860431"/>
            <a:ext cx="63102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orbe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Image presented 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orbe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for training model</a:t>
            </a:r>
            <a:endParaRPr/>
          </a:p>
        </p:txBody>
      </p:sp>
      <p:pic>
        <p:nvPicPr>
          <p:cNvPr descr="Line" id="188" name="Google Shape;188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674290">
            <a:off x="5203263" y="2829814"/>
            <a:ext cx="1269292" cy="2858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e" id="189" name="Google Shape;189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9193381">
            <a:off x="6702338" y="4463752"/>
            <a:ext cx="1230523" cy="28587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3"/>
          <p:cNvSpPr txBox="1"/>
          <p:nvPr/>
        </p:nvSpPr>
        <p:spPr>
          <a:xfrm>
            <a:off x="6703930" y="858575"/>
            <a:ext cx="57600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orbel"/>
              <a:buChar char="●"/>
            </a:pPr>
            <a:r>
              <a:rPr lang="en-US" sz="2800">
                <a:latin typeface="Corbel"/>
                <a:ea typeface="Corbel"/>
                <a:cs typeface="Corbel"/>
                <a:sym typeface="Corbel"/>
              </a:rPr>
              <a:t>Single leaf vs whole plant</a:t>
            </a:r>
            <a:r>
              <a:rPr b="0" i="0" lang="en-US" sz="2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b="0" i="0" sz="2800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orbel"/>
              <a:buChar char="●"/>
            </a:pPr>
            <a:r>
              <a:rPr lang="en-US" sz="2800">
                <a:latin typeface="Corbel"/>
                <a:ea typeface="Corbel"/>
                <a:cs typeface="Corbel"/>
                <a:sym typeface="Corbel"/>
              </a:rPr>
              <a:t>Background vs no background</a:t>
            </a:r>
            <a:endParaRPr sz="280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/>
          <p:nvPr/>
        </p:nvSpPr>
        <p:spPr>
          <a:xfrm>
            <a:off x="3133725" y="386079"/>
            <a:ext cx="103443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Corbel"/>
              <a:buNone/>
            </a:pPr>
            <a:r>
              <a:rPr lang="en-US" sz="4800">
                <a:latin typeface="Corbel"/>
                <a:ea typeface="Corbel"/>
                <a:cs typeface="Corbel"/>
                <a:sym typeface="Corbel"/>
              </a:rPr>
              <a:t>Data annotation</a:t>
            </a:r>
            <a:endParaRPr/>
          </a:p>
        </p:txBody>
      </p:sp>
      <p:pic>
        <p:nvPicPr>
          <p:cNvPr descr="IMG_20170120_100920.jpg" id="196" name="Google Shape;19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022" y="0"/>
            <a:ext cx="5143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4"/>
          <p:cNvSpPr txBox="1"/>
          <p:nvPr/>
        </p:nvSpPr>
        <p:spPr>
          <a:xfrm>
            <a:off x="3942131" y="2900681"/>
            <a:ext cx="63102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orbe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Label: Cassava Mosaic Disease</a:t>
            </a:r>
            <a:endParaRPr/>
          </a:p>
        </p:txBody>
      </p:sp>
      <p:sp>
        <p:nvSpPr>
          <p:cNvPr id="198" name="Google Shape;198;p34"/>
          <p:cNvSpPr txBox="1"/>
          <p:nvPr/>
        </p:nvSpPr>
        <p:spPr>
          <a:xfrm>
            <a:off x="6913447" y="1286522"/>
            <a:ext cx="21405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orbel"/>
              <a:buNone/>
            </a:pPr>
            <a:r>
              <a:rPr lang="en-US" sz="2800">
                <a:latin typeface="Corbel"/>
                <a:ea typeface="Corbel"/>
                <a:cs typeface="Corbel"/>
                <a:sym typeface="Corbel"/>
              </a:rPr>
              <a:t>Single label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/>
          <p:nvPr/>
        </p:nvSpPr>
        <p:spPr>
          <a:xfrm>
            <a:off x="3133725" y="386079"/>
            <a:ext cx="103443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Corbel"/>
              <a:buNone/>
            </a:pPr>
            <a:r>
              <a:rPr lang="en-US" sz="4800">
                <a:latin typeface="Corbel"/>
                <a:ea typeface="Corbel"/>
                <a:cs typeface="Corbel"/>
                <a:sym typeface="Corbel"/>
              </a:rPr>
              <a:t>Data annotation</a:t>
            </a:r>
            <a:endParaRPr/>
          </a:p>
        </p:txBody>
      </p:sp>
      <p:sp>
        <p:nvSpPr>
          <p:cNvPr id="204" name="Google Shape;204;p35"/>
          <p:cNvSpPr txBox="1"/>
          <p:nvPr/>
        </p:nvSpPr>
        <p:spPr>
          <a:xfrm>
            <a:off x="6182688" y="2139764"/>
            <a:ext cx="43986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orbe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Label: Cassava Green Mite</a:t>
            </a:r>
            <a:endParaRPr/>
          </a:p>
        </p:txBody>
      </p:sp>
      <p:pic>
        <p:nvPicPr>
          <p:cNvPr descr="IMG_20170120_100920.jpg" id="205" name="Google Shape;20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1" y="0"/>
            <a:ext cx="5143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5"/>
          <p:cNvSpPr txBox="1"/>
          <p:nvPr/>
        </p:nvSpPr>
        <p:spPr>
          <a:xfrm>
            <a:off x="5725488" y="4249047"/>
            <a:ext cx="43986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orbe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Label: Cassava Mosaic Disease</a:t>
            </a:r>
            <a:endParaRPr/>
          </a:p>
        </p:txBody>
      </p:sp>
      <p:pic>
        <p:nvPicPr>
          <p:cNvPr descr="Line" id="207" name="Google Shape;20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258259">
            <a:off x="4088754" y="2381737"/>
            <a:ext cx="2605610" cy="3110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e" id="208" name="Google Shape;208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24265">
            <a:off x="4431177" y="4423153"/>
            <a:ext cx="2348960" cy="311007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5"/>
          <p:cNvSpPr txBox="1"/>
          <p:nvPr/>
        </p:nvSpPr>
        <p:spPr>
          <a:xfrm>
            <a:off x="6227649" y="1286525"/>
            <a:ext cx="47475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orbel"/>
              <a:buNone/>
            </a:pPr>
            <a:r>
              <a:rPr lang="en-US" sz="2800">
                <a:latin typeface="Corbel"/>
                <a:ea typeface="Corbel"/>
                <a:cs typeface="Corbel"/>
                <a:sym typeface="Corbel"/>
              </a:rPr>
              <a:t>Multi-label, bounding boxes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/>
          <p:nvPr/>
        </p:nvSpPr>
        <p:spPr>
          <a:xfrm>
            <a:off x="3133725" y="386079"/>
            <a:ext cx="103443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Corbel"/>
              <a:buNone/>
            </a:pPr>
            <a:r>
              <a:rPr lang="en-US" sz="4800">
                <a:latin typeface="Corbel"/>
                <a:ea typeface="Corbel"/>
                <a:cs typeface="Corbel"/>
                <a:sym typeface="Corbel"/>
              </a:rPr>
              <a:t>Data annotation</a:t>
            </a:r>
            <a:endParaRPr/>
          </a:p>
        </p:txBody>
      </p:sp>
      <p:sp>
        <p:nvSpPr>
          <p:cNvPr id="215" name="Google Shape;215;p36"/>
          <p:cNvSpPr txBox="1"/>
          <p:nvPr/>
        </p:nvSpPr>
        <p:spPr>
          <a:xfrm>
            <a:off x="6487488" y="2876364"/>
            <a:ext cx="4398600" cy="9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orbe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Label: leaf area with cassava mosaic disease</a:t>
            </a:r>
            <a:endParaRPr/>
          </a:p>
        </p:txBody>
      </p:sp>
      <p:pic>
        <p:nvPicPr>
          <p:cNvPr descr="shaaa.jpg" id="216" name="Google Shape;21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3" y="0"/>
            <a:ext cx="51435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e" id="217" name="Google Shape;21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716035">
            <a:off x="2304923" y="4105172"/>
            <a:ext cx="4588746" cy="311007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6"/>
          <p:cNvSpPr txBox="1"/>
          <p:nvPr/>
        </p:nvSpPr>
        <p:spPr>
          <a:xfrm>
            <a:off x="6227650" y="1286525"/>
            <a:ext cx="55257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orbel"/>
              <a:buNone/>
            </a:pPr>
            <a:r>
              <a:rPr lang="en-US" sz="2800">
                <a:latin typeface="Corbel"/>
                <a:ea typeface="Corbel"/>
                <a:cs typeface="Corbel"/>
                <a:sym typeface="Corbel"/>
              </a:rPr>
              <a:t>Pixel-level semantic segmentation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/>
        </p:nvSpPr>
        <p:spPr>
          <a:xfrm>
            <a:off x="1000125" y="514350"/>
            <a:ext cx="103443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Corbel"/>
              <a:buNone/>
            </a:pPr>
            <a:r>
              <a:rPr lang="en-US" sz="4800">
                <a:latin typeface="Corbel"/>
                <a:ea typeface="Corbel"/>
                <a:cs typeface="Corbel"/>
                <a:sym typeface="Corbel"/>
              </a:rPr>
              <a:t>Data annotation</a:t>
            </a:r>
            <a:endParaRPr/>
          </a:p>
        </p:txBody>
      </p:sp>
      <p:sp>
        <p:nvSpPr>
          <p:cNvPr id="224" name="Google Shape;224;p37"/>
          <p:cNvSpPr txBox="1"/>
          <p:nvPr/>
        </p:nvSpPr>
        <p:spPr>
          <a:xfrm>
            <a:off x="1358900" y="2333625"/>
            <a:ext cx="8629500" cy="16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3200">
                <a:latin typeface="Corbel"/>
                <a:ea typeface="Corbel"/>
                <a:cs typeface="Corbel"/>
                <a:sym typeface="Corbel"/>
              </a:rPr>
              <a:t>It’s an expert task</a:t>
            </a:r>
            <a:endParaRPr sz="3200">
              <a:latin typeface="Corbel"/>
              <a:ea typeface="Corbel"/>
              <a:cs typeface="Corbel"/>
              <a:sym typeface="Corbe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Corbel"/>
              <a:buChar char="•"/>
            </a:pPr>
            <a:r>
              <a:rPr lang="en-US" sz="3200">
                <a:latin typeface="Corbel"/>
                <a:ea typeface="Corbel"/>
                <a:cs typeface="Corbel"/>
                <a:sym typeface="Corbel"/>
              </a:rPr>
              <a:t>Images supplied by farmers</a:t>
            </a:r>
            <a:endParaRPr sz="32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25" name="Google Shape;225;p37"/>
          <p:cNvSpPr txBox="1"/>
          <p:nvPr/>
        </p:nvSpPr>
        <p:spPr>
          <a:xfrm>
            <a:off x="923925" y="1568450"/>
            <a:ext cx="103443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rbel"/>
              <a:buNone/>
            </a:pPr>
            <a:r>
              <a:rPr lang="en-US" sz="3200">
                <a:latin typeface="Corbel"/>
                <a:ea typeface="Corbel"/>
                <a:cs typeface="Corbel"/>
                <a:sym typeface="Corbel"/>
              </a:rPr>
              <a:t>How long does it take to annotate 100K images?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/>
          <p:nvPr/>
        </p:nvSpPr>
        <p:spPr>
          <a:xfrm>
            <a:off x="1000125" y="514350"/>
            <a:ext cx="103443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Corbel"/>
              <a:buNone/>
            </a:pPr>
            <a:r>
              <a:rPr lang="en-US" sz="4800">
                <a:latin typeface="Corbel"/>
                <a:ea typeface="Corbel"/>
                <a:cs typeface="Corbel"/>
                <a:sym typeface="Corbel"/>
              </a:rPr>
              <a:t>Modeling</a:t>
            </a:r>
            <a:endParaRPr/>
          </a:p>
        </p:txBody>
      </p:sp>
      <p:sp>
        <p:nvSpPr>
          <p:cNvPr id="231" name="Google Shape;231;p38"/>
          <p:cNvSpPr txBox="1"/>
          <p:nvPr/>
        </p:nvSpPr>
        <p:spPr>
          <a:xfrm>
            <a:off x="1358900" y="2333625"/>
            <a:ext cx="8629500" cy="16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3200">
                <a:latin typeface="Corbel"/>
                <a:ea typeface="Corbel"/>
                <a:cs typeface="Corbel"/>
                <a:sym typeface="Corbel"/>
              </a:rPr>
              <a:t>Which architecture?</a:t>
            </a:r>
            <a:endParaRPr sz="3200">
              <a:latin typeface="Corbel"/>
              <a:ea typeface="Corbel"/>
              <a:cs typeface="Corbel"/>
              <a:sym typeface="Corbe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Corbel"/>
              <a:buChar char="•"/>
            </a:pPr>
            <a:r>
              <a:rPr lang="en-US" sz="3200">
                <a:latin typeface="Corbel"/>
                <a:ea typeface="Corbel"/>
                <a:cs typeface="Corbel"/>
                <a:sym typeface="Corbel"/>
              </a:rPr>
              <a:t>Number of classes?</a:t>
            </a:r>
            <a:endParaRPr sz="3200">
              <a:latin typeface="Corbel"/>
              <a:ea typeface="Corbel"/>
              <a:cs typeface="Corbel"/>
              <a:sym typeface="Corbe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Corbel"/>
              <a:buChar char="•"/>
            </a:pPr>
            <a:r>
              <a:rPr lang="en-US" sz="3200">
                <a:latin typeface="Corbel"/>
                <a:ea typeface="Corbel"/>
                <a:cs typeface="Corbel"/>
                <a:sym typeface="Corbel"/>
              </a:rPr>
              <a:t>Image quality at input? </a:t>
            </a:r>
            <a:endParaRPr sz="3200">
              <a:latin typeface="Corbel"/>
              <a:ea typeface="Corbel"/>
              <a:cs typeface="Corbel"/>
              <a:sym typeface="Corbe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Corbel"/>
              <a:buChar char="•"/>
            </a:pPr>
            <a:r>
              <a:rPr lang="en-US" sz="3200">
                <a:latin typeface="Corbel"/>
                <a:ea typeface="Corbel"/>
                <a:cs typeface="Corbel"/>
                <a:sym typeface="Corbel"/>
              </a:rPr>
              <a:t>Input image or video?</a:t>
            </a:r>
            <a:endParaRPr sz="3200">
              <a:latin typeface="Corbel"/>
              <a:ea typeface="Corbel"/>
              <a:cs typeface="Corbel"/>
              <a:sym typeface="Corbe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Corbel"/>
              <a:buChar char="•"/>
            </a:pPr>
            <a:r>
              <a:rPr lang="en-US" sz="3200">
                <a:latin typeface="Corbel"/>
                <a:ea typeface="Corbel"/>
                <a:cs typeface="Corbel"/>
                <a:sym typeface="Corbel"/>
              </a:rPr>
              <a:t>Transfer learning? Data </a:t>
            </a:r>
            <a:r>
              <a:rPr lang="en-US" sz="32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augmentation?</a:t>
            </a:r>
            <a:endParaRPr sz="3200">
              <a:latin typeface="Corbel"/>
              <a:ea typeface="Corbel"/>
              <a:cs typeface="Corbel"/>
              <a:sym typeface="Corbe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Corbel"/>
              <a:buChar char="•"/>
            </a:pPr>
            <a:r>
              <a:rPr lang="en-US" sz="3200">
                <a:latin typeface="Corbel"/>
                <a:ea typeface="Corbel"/>
                <a:cs typeface="Corbel"/>
                <a:sym typeface="Corbel"/>
              </a:rPr>
              <a:t>Size of trained model?</a:t>
            </a:r>
            <a:endParaRPr sz="32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2" name="Google Shape;232;p38"/>
          <p:cNvSpPr txBox="1"/>
          <p:nvPr/>
        </p:nvSpPr>
        <p:spPr>
          <a:xfrm>
            <a:off x="923925" y="1568450"/>
            <a:ext cx="103443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rbel"/>
              <a:buNone/>
            </a:pPr>
            <a:r>
              <a:rPr lang="en-US" sz="3200">
                <a:latin typeface="Corbel"/>
                <a:ea typeface="Corbel"/>
                <a:cs typeface="Corbel"/>
                <a:sym typeface="Corbel"/>
              </a:rPr>
              <a:t>Assuming we go with a CNN, several considerations.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 txBox="1"/>
          <p:nvPr/>
        </p:nvSpPr>
        <p:spPr>
          <a:xfrm>
            <a:off x="1000125" y="514350"/>
            <a:ext cx="103443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Corbel"/>
              <a:buNone/>
            </a:pPr>
            <a:r>
              <a:rPr lang="en-US" sz="4800">
                <a:latin typeface="Corbel"/>
                <a:ea typeface="Corbel"/>
                <a:cs typeface="Corbel"/>
                <a:sym typeface="Corbel"/>
              </a:rPr>
              <a:t>Model evaluation and validation</a:t>
            </a:r>
            <a:endParaRPr/>
          </a:p>
        </p:txBody>
      </p:sp>
      <p:sp>
        <p:nvSpPr>
          <p:cNvPr id="238" name="Google Shape;238;p39"/>
          <p:cNvSpPr txBox="1"/>
          <p:nvPr/>
        </p:nvSpPr>
        <p:spPr>
          <a:xfrm>
            <a:off x="1358900" y="2333625"/>
            <a:ext cx="8629500" cy="16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3200">
                <a:latin typeface="Corbel"/>
                <a:ea typeface="Corbel"/>
                <a:cs typeface="Corbel"/>
                <a:sym typeface="Corbel"/>
              </a:rPr>
              <a:t>Accuracy? what’s sufficient accuracy for this application?</a:t>
            </a:r>
            <a:endParaRPr sz="3200">
              <a:latin typeface="Corbel"/>
              <a:ea typeface="Corbel"/>
              <a:cs typeface="Corbel"/>
              <a:sym typeface="Corbe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Corbel"/>
              <a:buChar char="•"/>
            </a:pPr>
            <a:r>
              <a:rPr lang="en-US" sz="3200">
                <a:latin typeface="Corbel"/>
                <a:ea typeface="Corbel"/>
                <a:cs typeface="Corbel"/>
                <a:sym typeface="Corbel"/>
              </a:rPr>
              <a:t>What about errors? anything to learn there?</a:t>
            </a:r>
            <a:endParaRPr sz="32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9" name="Google Shape;239;p39"/>
          <p:cNvSpPr txBox="1"/>
          <p:nvPr/>
        </p:nvSpPr>
        <p:spPr>
          <a:xfrm>
            <a:off x="923925" y="1568450"/>
            <a:ext cx="103443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rbel"/>
              <a:buNone/>
            </a:pPr>
            <a:r>
              <a:rPr lang="en-US" sz="3200">
                <a:latin typeface="Corbel"/>
                <a:ea typeface="Corbel"/>
                <a:cs typeface="Corbel"/>
                <a:sym typeface="Corbel"/>
              </a:rPr>
              <a:t>Some considerations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/>
          <p:nvPr/>
        </p:nvSpPr>
        <p:spPr>
          <a:xfrm>
            <a:off x="1000125" y="514350"/>
            <a:ext cx="103443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Corbel"/>
              <a:buNone/>
            </a:pPr>
            <a:r>
              <a:rPr lang="en-US" sz="4800">
                <a:latin typeface="Corbel"/>
                <a:ea typeface="Corbel"/>
                <a:cs typeface="Corbel"/>
                <a:sym typeface="Corbel"/>
              </a:rPr>
              <a:t>Deployment</a:t>
            </a:r>
            <a:endParaRPr/>
          </a:p>
        </p:txBody>
      </p:sp>
      <p:sp>
        <p:nvSpPr>
          <p:cNvPr id="245" name="Google Shape;245;p40"/>
          <p:cNvSpPr txBox="1"/>
          <p:nvPr/>
        </p:nvSpPr>
        <p:spPr>
          <a:xfrm>
            <a:off x="1347350" y="2333625"/>
            <a:ext cx="8629500" cy="16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3200">
                <a:latin typeface="Corbel"/>
                <a:ea typeface="Corbel"/>
                <a:cs typeface="Corbel"/>
                <a:sym typeface="Corbel"/>
              </a:rPr>
              <a:t>Phone? Quantization of models?</a:t>
            </a:r>
            <a:endParaRPr sz="3200">
              <a:latin typeface="Corbel"/>
              <a:ea typeface="Corbel"/>
              <a:cs typeface="Corbel"/>
              <a:sym typeface="Corbe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Corbel"/>
              <a:buChar char="•"/>
            </a:pPr>
            <a:r>
              <a:rPr lang="en-US" sz="3200">
                <a:latin typeface="Corbel"/>
                <a:ea typeface="Corbel"/>
                <a:cs typeface="Corbel"/>
                <a:sym typeface="Corbel"/>
              </a:rPr>
              <a:t>Phone display?</a:t>
            </a:r>
            <a:endParaRPr sz="3200">
              <a:latin typeface="Corbel"/>
              <a:ea typeface="Corbel"/>
              <a:cs typeface="Corbel"/>
              <a:sym typeface="Corbe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Corbel"/>
              <a:buChar char="•"/>
            </a:pPr>
            <a:r>
              <a:rPr lang="en-US" sz="3200">
                <a:latin typeface="Corbel"/>
                <a:ea typeface="Corbel"/>
                <a:cs typeface="Corbel"/>
                <a:sym typeface="Corbel"/>
              </a:rPr>
              <a:t>Authority/guarantee of result?</a:t>
            </a:r>
            <a:endParaRPr sz="32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6" name="Google Shape;246;p40"/>
          <p:cNvSpPr txBox="1"/>
          <p:nvPr/>
        </p:nvSpPr>
        <p:spPr>
          <a:xfrm>
            <a:off x="923925" y="1568450"/>
            <a:ext cx="103443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rbel"/>
              <a:buNone/>
            </a:pPr>
            <a:r>
              <a:rPr lang="en-US" sz="3200">
                <a:latin typeface="Corbel"/>
                <a:ea typeface="Corbel"/>
                <a:cs typeface="Corbel"/>
                <a:sym typeface="Corbel"/>
              </a:rPr>
              <a:t>Some considerations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1"/>
          <p:cNvSpPr txBox="1"/>
          <p:nvPr/>
        </p:nvSpPr>
        <p:spPr>
          <a:xfrm>
            <a:off x="923925" y="438150"/>
            <a:ext cx="103443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Corbel"/>
              <a:buNone/>
            </a:pPr>
            <a:r>
              <a:rPr lang="en-US" sz="4800">
                <a:latin typeface="Corbel"/>
                <a:ea typeface="Corbel"/>
                <a:cs typeface="Corbel"/>
                <a:sym typeface="Corbel"/>
              </a:rPr>
              <a:t>Challenge 2</a:t>
            </a:r>
            <a:r>
              <a:rPr lang="en-US" sz="4800">
                <a:latin typeface="Corbel"/>
                <a:ea typeface="Corbel"/>
                <a:cs typeface="Corbel"/>
                <a:sym typeface="Corbel"/>
              </a:rPr>
              <a:t>: Pest and symptom measurement</a:t>
            </a:r>
            <a:endParaRPr/>
          </a:p>
        </p:txBody>
      </p:sp>
      <p:sp>
        <p:nvSpPr>
          <p:cNvPr id="252" name="Google Shape;252;p41"/>
          <p:cNvSpPr txBox="1"/>
          <p:nvPr/>
        </p:nvSpPr>
        <p:spPr>
          <a:xfrm>
            <a:off x="847650" y="2875425"/>
            <a:ext cx="45603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rbel"/>
              <a:buNone/>
            </a:pPr>
            <a:r>
              <a:rPr lang="en-US" sz="3200">
                <a:latin typeface="Corbel"/>
                <a:ea typeface="Corbel"/>
                <a:cs typeface="Corbel"/>
                <a:sym typeface="Corbel"/>
              </a:rPr>
              <a:t>Apply computer vision to automate measurement of disease pests and symptoms </a:t>
            </a:r>
            <a:endParaRPr/>
          </a:p>
        </p:txBody>
      </p:sp>
      <p:pic>
        <p:nvPicPr>
          <p:cNvPr id="253" name="Google Shape;25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6913" y="1563850"/>
            <a:ext cx="60102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/>
        </p:nvSpPr>
        <p:spPr>
          <a:xfrm>
            <a:off x="1000125" y="514350"/>
            <a:ext cx="10344150" cy="777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Corbel"/>
              <a:buNone/>
            </a:pPr>
            <a:r>
              <a:rPr lang="en-US" sz="4800">
                <a:latin typeface="Corbel"/>
                <a:ea typeface="Corbel"/>
                <a:cs typeface="Corbel"/>
                <a:sym typeface="Corbel"/>
              </a:rPr>
              <a:t>How can deep learning help?</a:t>
            </a:r>
            <a:endParaRPr/>
          </a:p>
        </p:txBody>
      </p:sp>
      <p:sp>
        <p:nvSpPr>
          <p:cNvPr id="125" name="Google Shape;125;p24"/>
          <p:cNvSpPr txBox="1"/>
          <p:nvPr/>
        </p:nvSpPr>
        <p:spPr>
          <a:xfrm>
            <a:off x="520700" y="2282825"/>
            <a:ext cx="10871200" cy="1501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Shortage of </a:t>
            </a:r>
            <a:r>
              <a:rPr b="0" i="0" lang="en-US" sz="3200" u="none" cap="none" strike="noStrike">
                <a:solidFill>
                  <a:srgbClr val="0433FF"/>
                </a:solidFill>
                <a:latin typeface="Corbel"/>
                <a:ea typeface="Corbel"/>
                <a:cs typeface="Corbel"/>
                <a:sym typeface="Corbel"/>
              </a:rPr>
              <a:t>experts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 to perform time-intensive tasks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Limited </a:t>
            </a:r>
            <a:r>
              <a:rPr b="0" i="0" lang="en-US" sz="3200" u="none" cap="none" strike="noStrike">
                <a:solidFill>
                  <a:srgbClr val="0433FF"/>
                </a:solidFill>
                <a:latin typeface="Corbel"/>
                <a:ea typeface="Corbel"/>
                <a:cs typeface="Corbel"/>
                <a:sym typeface="Corbel"/>
              </a:rPr>
              <a:t>standardization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 in executing expert tasks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Limited </a:t>
            </a:r>
            <a:r>
              <a:rPr b="0" i="0" lang="en-US" sz="3200" u="none" cap="none" strike="noStrike">
                <a:solidFill>
                  <a:srgbClr val="0433FF"/>
                </a:solidFill>
                <a:latin typeface="Corbel"/>
                <a:ea typeface="Corbel"/>
                <a:cs typeface="Corbel"/>
                <a:sym typeface="Corbel"/>
              </a:rPr>
              <a:t>resources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 affecting the scale of research</a:t>
            </a:r>
            <a:endParaRPr/>
          </a:p>
        </p:txBody>
      </p:sp>
      <p:pic>
        <p:nvPicPr>
          <p:cNvPr descr="Rounded Rectangle" id="126" name="Google Shape;12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0100" y="2103368"/>
            <a:ext cx="2617292" cy="1860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f4.png" id="258" name="Google Shape;25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9907" y="-13990"/>
            <a:ext cx="9223618" cy="6965553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2"/>
          <p:cNvSpPr txBox="1"/>
          <p:nvPr/>
        </p:nvSpPr>
        <p:spPr>
          <a:xfrm>
            <a:off x="117764" y="592280"/>
            <a:ext cx="3408218" cy="6121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orbel"/>
              <a:buNone/>
            </a:pPr>
            <a:r>
              <a:rPr lang="en-US" sz="3600">
                <a:latin typeface="Corbel"/>
                <a:ea typeface="Corbel"/>
                <a:cs typeface="Corbel"/>
                <a:sym typeface="Corbel"/>
              </a:rPr>
              <a:t>Whitefly count</a:t>
            </a:r>
            <a:endParaRPr/>
          </a:p>
        </p:txBody>
      </p:sp>
      <p:sp>
        <p:nvSpPr>
          <p:cNvPr id="260" name="Google Shape;260;p42"/>
          <p:cNvSpPr txBox="1"/>
          <p:nvPr/>
        </p:nvSpPr>
        <p:spPr>
          <a:xfrm>
            <a:off x="117764" y="1989280"/>
            <a:ext cx="2744842" cy="1869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rbe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Counting whiteflies on </a:t>
            </a:r>
            <a:r>
              <a:rPr b="0" i="0" lang="en-US" sz="2400" u="none" cap="none" strike="noStrike">
                <a:solidFill>
                  <a:srgbClr val="FF2600"/>
                </a:solidFill>
                <a:latin typeface="Corbel"/>
                <a:ea typeface="Corbel"/>
                <a:cs typeface="Corbel"/>
                <a:sym typeface="Corbel"/>
              </a:rPr>
              <a:t>30 plants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 per field, </a:t>
            </a:r>
            <a:r>
              <a:rPr b="0" i="0" lang="en-US" sz="2400" u="none" cap="none" strike="noStrike">
                <a:solidFill>
                  <a:srgbClr val="FF2600"/>
                </a:solidFill>
                <a:latin typeface="Corbel"/>
                <a:ea typeface="Corbel"/>
                <a:cs typeface="Corbel"/>
                <a:sym typeface="Corbel"/>
              </a:rPr>
              <a:t>5 leaves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 per plant,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2600"/>
              </a:buClr>
              <a:buSzPts val="2400"/>
              <a:buFont typeface="Corbel"/>
              <a:buNone/>
            </a:pPr>
            <a:r>
              <a:rPr b="0" i="0" lang="en-US" sz="2400" u="none" cap="none" strike="noStrike">
                <a:solidFill>
                  <a:srgbClr val="FF2600"/>
                </a:solidFill>
                <a:latin typeface="Corbel"/>
                <a:ea typeface="Corbel"/>
                <a:cs typeface="Corbel"/>
                <a:sym typeface="Corbel"/>
              </a:rPr>
              <a:t>7 lobes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 per leaf, very early in the </a:t>
            </a:r>
            <a:r>
              <a:rPr b="0" i="0" lang="en-US" sz="2400" u="none" cap="none" strike="noStrike">
                <a:solidFill>
                  <a:srgbClr val="FF2600"/>
                </a:solidFill>
                <a:latin typeface="Corbel"/>
                <a:ea typeface="Corbel"/>
                <a:cs typeface="Corbel"/>
                <a:sym typeface="Corbel"/>
              </a:rPr>
              <a:t>morning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3"/>
          <p:cNvSpPr txBox="1"/>
          <p:nvPr/>
        </p:nvSpPr>
        <p:spPr>
          <a:xfrm>
            <a:off x="203475" y="0"/>
            <a:ext cx="103443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Corbel"/>
              <a:buNone/>
            </a:pPr>
            <a:r>
              <a:rPr lang="en-US" sz="3500">
                <a:latin typeface="Corbel"/>
                <a:ea typeface="Corbel"/>
                <a:cs typeface="Corbel"/>
                <a:sym typeface="Corbel"/>
              </a:rPr>
              <a:t>Inherent inaccuracies in measurement</a:t>
            </a:r>
            <a:endParaRPr sz="100"/>
          </a:p>
        </p:txBody>
      </p:sp>
      <p:pic>
        <p:nvPicPr>
          <p:cNvPr id="266" name="Google Shape;26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3700" y="703853"/>
            <a:ext cx="10938300" cy="62118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7" name="Google Shape;267;p43"/>
          <p:cNvCxnSpPr/>
          <p:nvPr/>
        </p:nvCxnSpPr>
        <p:spPr>
          <a:xfrm>
            <a:off x="2008900" y="554175"/>
            <a:ext cx="831300" cy="2782500"/>
          </a:xfrm>
          <a:prstGeom prst="straightConnector1">
            <a:avLst/>
          </a:prstGeom>
          <a:noFill/>
          <a:ln cap="flat" cmpd="sng" w="28575">
            <a:solidFill>
              <a:srgbClr val="FF26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68" name="Google Shape;268;p43"/>
          <p:cNvCxnSpPr/>
          <p:nvPr/>
        </p:nvCxnSpPr>
        <p:spPr>
          <a:xfrm>
            <a:off x="3082650" y="611925"/>
            <a:ext cx="3071100" cy="2436000"/>
          </a:xfrm>
          <a:prstGeom prst="straightConnector1">
            <a:avLst/>
          </a:prstGeom>
          <a:noFill/>
          <a:ln cap="flat" cmpd="sng" w="28575">
            <a:solidFill>
              <a:srgbClr val="FF26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69" name="Google Shape;269;p43"/>
          <p:cNvSpPr/>
          <p:nvPr/>
        </p:nvSpPr>
        <p:spPr>
          <a:xfrm>
            <a:off x="7631550" y="565725"/>
            <a:ext cx="3064300" cy="3775375"/>
          </a:xfrm>
          <a:custGeom>
            <a:rect b="b" l="l" r="r" t="t"/>
            <a:pathLst>
              <a:path extrusionOk="0" h="151015" w="122572">
                <a:moveTo>
                  <a:pt x="0" y="0"/>
                </a:moveTo>
                <a:cubicBezTo>
                  <a:pt x="18858" y="6466"/>
                  <a:pt x="93749" y="13624"/>
                  <a:pt x="113145" y="38793"/>
                </a:cubicBezTo>
                <a:cubicBezTo>
                  <a:pt x="132541" y="63962"/>
                  <a:pt x="115839" y="132311"/>
                  <a:pt x="116378" y="151015"/>
                </a:cubicBezTo>
              </a:path>
            </a:pathLst>
          </a:custGeom>
          <a:noFill/>
          <a:ln cap="flat" cmpd="sng" w="28575">
            <a:solidFill>
              <a:srgbClr val="FF2600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4"/>
          <p:cNvSpPr txBox="1"/>
          <p:nvPr/>
        </p:nvSpPr>
        <p:spPr>
          <a:xfrm>
            <a:off x="1000125" y="514350"/>
            <a:ext cx="103443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Corbel"/>
              <a:buNone/>
            </a:pPr>
            <a:r>
              <a:rPr lang="en-US" sz="4800">
                <a:latin typeface="Corbel"/>
                <a:ea typeface="Corbel"/>
                <a:cs typeface="Corbel"/>
                <a:sym typeface="Corbel"/>
              </a:rPr>
              <a:t>Data collection and annotation</a:t>
            </a:r>
            <a:endParaRPr/>
          </a:p>
        </p:txBody>
      </p:sp>
      <p:sp>
        <p:nvSpPr>
          <p:cNvPr id="275" name="Google Shape;275;p44"/>
          <p:cNvSpPr txBox="1"/>
          <p:nvPr/>
        </p:nvSpPr>
        <p:spPr>
          <a:xfrm>
            <a:off x="1358900" y="2333625"/>
            <a:ext cx="8629500" cy="16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3200">
                <a:latin typeface="Corbel"/>
                <a:ea typeface="Corbel"/>
                <a:cs typeface="Corbel"/>
                <a:sym typeface="Corbel"/>
              </a:rPr>
              <a:t>Resolution of images</a:t>
            </a:r>
            <a:endParaRPr sz="3200">
              <a:latin typeface="Corbel"/>
              <a:ea typeface="Corbel"/>
              <a:cs typeface="Corbel"/>
              <a:sym typeface="Corbe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Corbel"/>
              <a:buChar char="•"/>
            </a:pPr>
            <a:r>
              <a:rPr lang="en-US" sz="3200">
                <a:latin typeface="Corbel"/>
                <a:ea typeface="Corbel"/>
                <a:cs typeface="Corbel"/>
                <a:sym typeface="Corbel"/>
              </a:rPr>
              <a:t>Background</a:t>
            </a:r>
            <a:endParaRPr sz="3200">
              <a:latin typeface="Corbel"/>
              <a:ea typeface="Corbel"/>
              <a:cs typeface="Corbel"/>
              <a:sym typeface="Corbe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Corbel"/>
              <a:buChar char="•"/>
            </a:pPr>
            <a:r>
              <a:rPr lang="en-US" sz="3200">
                <a:latin typeface="Corbel"/>
                <a:ea typeface="Corbel"/>
                <a:cs typeface="Corbel"/>
                <a:sym typeface="Corbel"/>
              </a:rPr>
              <a:t>Classification vs object identification</a:t>
            </a:r>
            <a:endParaRPr sz="3200">
              <a:latin typeface="Corbel"/>
              <a:ea typeface="Corbel"/>
              <a:cs typeface="Corbel"/>
              <a:sym typeface="Corbe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Corbel"/>
              <a:buChar char="•"/>
            </a:pPr>
            <a:r>
              <a:rPr lang="en-US" sz="3200">
                <a:latin typeface="Corbel"/>
                <a:ea typeface="Corbel"/>
                <a:cs typeface="Corbel"/>
                <a:sym typeface="Corbel"/>
              </a:rPr>
              <a:t>Labeling? pest clusters, flying pests, background, etc</a:t>
            </a:r>
            <a:endParaRPr sz="32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6" name="Google Shape;276;p44"/>
          <p:cNvSpPr txBox="1"/>
          <p:nvPr/>
        </p:nvSpPr>
        <p:spPr>
          <a:xfrm>
            <a:off x="923925" y="1568450"/>
            <a:ext cx="103443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rbel"/>
              <a:buNone/>
            </a:pPr>
            <a:r>
              <a:rPr lang="en-US" sz="3200">
                <a:latin typeface="Corbel"/>
                <a:ea typeface="Corbel"/>
                <a:cs typeface="Corbel"/>
                <a:sym typeface="Corbel"/>
              </a:rPr>
              <a:t>Some considerations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5"/>
          <p:cNvSpPr txBox="1"/>
          <p:nvPr/>
        </p:nvSpPr>
        <p:spPr>
          <a:xfrm>
            <a:off x="1000125" y="514350"/>
            <a:ext cx="103443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Corbel"/>
              <a:buNone/>
            </a:pPr>
            <a:r>
              <a:rPr lang="en-US" sz="4800">
                <a:latin typeface="Corbel"/>
                <a:ea typeface="Corbel"/>
                <a:cs typeface="Corbel"/>
                <a:sym typeface="Corbel"/>
              </a:rPr>
              <a:t>Modeling and evaluation</a:t>
            </a:r>
            <a:endParaRPr/>
          </a:p>
        </p:txBody>
      </p:sp>
      <p:sp>
        <p:nvSpPr>
          <p:cNvPr id="282" name="Google Shape;282;p45"/>
          <p:cNvSpPr txBox="1"/>
          <p:nvPr/>
        </p:nvSpPr>
        <p:spPr>
          <a:xfrm>
            <a:off x="1358900" y="2333625"/>
            <a:ext cx="8629500" cy="16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3200">
                <a:latin typeface="Corbel"/>
                <a:ea typeface="Corbel"/>
                <a:cs typeface="Corbel"/>
                <a:sym typeface="Corbel"/>
              </a:rPr>
              <a:t>Architecture? R-CNNs? YOLO?</a:t>
            </a:r>
            <a:endParaRPr sz="3200">
              <a:latin typeface="Corbel"/>
              <a:ea typeface="Corbel"/>
              <a:cs typeface="Corbel"/>
              <a:sym typeface="Corbe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Corbel"/>
              <a:buChar char="•"/>
            </a:pPr>
            <a:r>
              <a:rPr lang="en-US" sz="3200">
                <a:latin typeface="Corbel"/>
                <a:ea typeface="Corbel"/>
                <a:cs typeface="Corbel"/>
                <a:sym typeface="Corbel"/>
              </a:rPr>
              <a:t>Input image or video?</a:t>
            </a:r>
            <a:endParaRPr sz="3200">
              <a:latin typeface="Corbel"/>
              <a:ea typeface="Corbel"/>
              <a:cs typeface="Corbel"/>
              <a:sym typeface="Corbe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Corbel"/>
              <a:buChar char="•"/>
            </a:pPr>
            <a:r>
              <a:rPr lang="en-US" sz="3200">
                <a:latin typeface="Corbel"/>
                <a:ea typeface="Corbel"/>
                <a:cs typeface="Corbel"/>
                <a:sym typeface="Corbel"/>
              </a:rPr>
              <a:t>Classification vs object identification</a:t>
            </a:r>
            <a:endParaRPr sz="3200">
              <a:latin typeface="Corbel"/>
              <a:ea typeface="Corbel"/>
              <a:cs typeface="Corbel"/>
              <a:sym typeface="Corbe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Corbel"/>
              <a:buChar char="•"/>
            </a:pPr>
            <a:r>
              <a:rPr lang="en-US" sz="3200">
                <a:latin typeface="Corbel"/>
                <a:ea typeface="Corbel"/>
                <a:cs typeface="Corbel"/>
                <a:sym typeface="Corbel"/>
              </a:rPr>
              <a:t>Labeling? pest clusters, flying pests, background, etc</a:t>
            </a:r>
            <a:endParaRPr sz="3200">
              <a:latin typeface="Corbel"/>
              <a:ea typeface="Corbel"/>
              <a:cs typeface="Corbel"/>
              <a:sym typeface="Corbe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Corbel"/>
              <a:buChar char="•"/>
            </a:pPr>
            <a:r>
              <a:rPr lang="en-US" sz="3200">
                <a:latin typeface="Corbel"/>
                <a:ea typeface="Corbel"/>
                <a:cs typeface="Corbel"/>
                <a:sym typeface="Corbel"/>
              </a:rPr>
              <a:t>Accuracy of count? Precision?</a:t>
            </a:r>
            <a:endParaRPr sz="32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83" name="Google Shape;283;p45"/>
          <p:cNvSpPr txBox="1"/>
          <p:nvPr/>
        </p:nvSpPr>
        <p:spPr>
          <a:xfrm>
            <a:off x="923925" y="1568450"/>
            <a:ext cx="103443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rbel"/>
              <a:buNone/>
            </a:pPr>
            <a:r>
              <a:rPr lang="en-US" sz="3200">
                <a:latin typeface="Corbel"/>
                <a:ea typeface="Corbel"/>
                <a:cs typeface="Corbel"/>
                <a:sym typeface="Corbel"/>
              </a:rPr>
              <a:t>Some considerations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6"/>
          <p:cNvSpPr txBox="1"/>
          <p:nvPr/>
        </p:nvSpPr>
        <p:spPr>
          <a:xfrm>
            <a:off x="1000125" y="514350"/>
            <a:ext cx="103443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Corbel"/>
              <a:buNone/>
            </a:pPr>
            <a:r>
              <a:rPr lang="en-US" sz="4800">
                <a:latin typeface="Corbel"/>
                <a:ea typeface="Corbel"/>
                <a:cs typeface="Corbel"/>
                <a:sym typeface="Corbel"/>
              </a:rPr>
              <a:t>Deployment</a:t>
            </a:r>
            <a:endParaRPr/>
          </a:p>
        </p:txBody>
      </p:sp>
      <p:sp>
        <p:nvSpPr>
          <p:cNvPr id="289" name="Google Shape;289;p46"/>
          <p:cNvSpPr txBox="1"/>
          <p:nvPr/>
        </p:nvSpPr>
        <p:spPr>
          <a:xfrm>
            <a:off x="1358900" y="2333625"/>
            <a:ext cx="8629500" cy="16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3200">
                <a:latin typeface="Corbel"/>
                <a:ea typeface="Corbel"/>
                <a:cs typeface="Corbel"/>
                <a:sym typeface="Corbel"/>
              </a:rPr>
              <a:t>Phone vs online?</a:t>
            </a:r>
            <a:endParaRPr sz="3200">
              <a:latin typeface="Corbel"/>
              <a:ea typeface="Corbel"/>
              <a:cs typeface="Corbel"/>
              <a:sym typeface="Corbe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Corbel"/>
              <a:buChar char="•"/>
            </a:pPr>
            <a:r>
              <a:rPr lang="en-US" sz="3200">
                <a:latin typeface="Corbel"/>
                <a:ea typeface="Corbel"/>
                <a:cs typeface="Corbel"/>
                <a:sym typeface="Corbel"/>
              </a:rPr>
              <a:t>Integration</a:t>
            </a:r>
            <a:endParaRPr sz="3200">
              <a:latin typeface="Corbel"/>
              <a:ea typeface="Corbel"/>
              <a:cs typeface="Corbel"/>
              <a:sym typeface="Corbe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0" name="Google Shape;290;p46"/>
          <p:cNvSpPr txBox="1"/>
          <p:nvPr/>
        </p:nvSpPr>
        <p:spPr>
          <a:xfrm>
            <a:off x="923925" y="1568450"/>
            <a:ext cx="103443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rbel"/>
              <a:buNone/>
            </a:pPr>
            <a:r>
              <a:rPr lang="en-US" sz="3200">
                <a:latin typeface="Corbel"/>
                <a:ea typeface="Corbel"/>
                <a:cs typeface="Corbel"/>
                <a:sym typeface="Corbel"/>
              </a:rPr>
              <a:t>Some considerations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f5.png" id="295" name="Google Shape;29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74650" y="-41127"/>
            <a:ext cx="12736950" cy="9641816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7"/>
          <p:cNvSpPr txBox="1"/>
          <p:nvPr/>
        </p:nvSpPr>
        <p:spPr>
          <a:xfrm>
            <a:off x="-11" y="1966180"/>
            <a:ext cx="37254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2600"/>
              </a:buClr>
              <a:buSzPts val="3500"/>
              <a:buFont typeface="Corbel"/>
              <a:buNone/>
            </a:pPr>
            <a:r>
              <a:rPr lang="en-US" sz="35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When things break down...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53675"/>
            <a:ext cx="11887201" cy="356218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8"/>
          <p:cNvSpPr txBox="1"/>
          <p:nvPr/>
        </p:nvSpPr>
        <p:spPr>
          <a:xfrm>
            <a:off x="1000125" y="514350"/>
            <a:ext cx="103443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Corbel"/>
              <a:buNone/>
            </a:pPr>
            <a:r>
              <a:rPr lang="en-US" sz="4800">
                <a:latin typeface="Corbel"/>
                <a:ea typeface="Corbel"/>
                <a:cs typeface="Corbel"/>
                <a:sym typeface="Corbel"/>
              </a:rPr>
              <a:t>Necrosis detection</a:t>
            </a:r>
            <a:endParaRPr/>
          </a:p>
        </p:txBody>
      </p:sp>
      <p:sp>
        <p:nvSpPr>
          <p:cNvPr id="303" name="Google Shape;303;p48"/>
          <p:cNvSpPr txBox="1"/>
          <p:nvPr/>
        </p:nvSpPr>
        <p:spPr>
          <a:xfrm>
            <a:off x="1066825" y="1390450"/>
            <a:ext cx="106287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orbel"/>
              <a:buNone/>
            </a:pPr>
            <a:r>
              <a:rPr lang="en-US" sz="2800">
                <a:latin typeface="Corbel"/>
                <a:ea typeface="Corbel"/>
                <a:cs typeface="Corbel"/>
                <a:sym typeface="Corbel"/>
              </a:rPr>
              <a:t>Determine proportion of root cross-section that is necrotized (brown)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9"/>
          <p:cNvSpPr txBox="1"/>
          <p:nvPr/>
        </p:nvSpPr>
        <p:spPr>
          <a:xfrm>
            <a:off x="1000125" y="514350"/>
            <a:ext cx="103443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Corbel"/>
              <a:buNone/>
            </a:pPr>
            <a:r>
              <a:rPr lang="en-US" sz="4800">
                <a:latin typeface="Corbel"/>
                <a:ea typeface="Corbel"/>
                <a:cs typeface="Corbel"/>
                <a:sym typeface="Corbel"/>
              </a:rPr>
              <a:t>The challenge for DNNs</a:t>
            </a:r>
            <a:endParaRPr/>
          </a:p>
        </p:txBody>
      </p:sp>
      <p:sp>
        <p:nvSpPr>
          <p:cNvPr id="309" name="Google Shape;309;p49"/>
          <p:cNvSpPr txBox="1"/>
          <p:nvPr/>
        </p:nvSpPr>
        <p:spPr>
          <a:xfrm>
            <a:off x="1047175" y="1456175"/>
            <a:ext cx="6896100" cy="12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3200">
                <a:latin typeface="Corbel"/>
                <a:ea typeface="Corbel"/>
                <a:cs typeface="Corbel"/>
                <a:sym typeface="Corbel"/>
              </a:rPr>
              <a:t>Field based</a:t>
            </a:r>
            <a:endParaRPr sz="3200">
              <a:latin typeface="Corbel"/>
              <a:ea typeface="Corbel"/>
              <a:cs typeface="Corbel"/>
              <a:sym typeface="Corbe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3200">
                <a:latin typeface="Corbel"/>
                <a:ea typeface="Corbel"/>
                <a:cs typeface="Corbel"/>
                <a:sym typeface="Corbel"/>
              </a:rPr>
              <a:t>Alignment with existing protocols</a:t>
            </a:r>
            <a:endParaRPr sz="3200"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10" name="Google Shape;310;p49"/>
          <p:cNvPicPr preferRelativeResize="0"/>
          <p:nvPr/>
        </p:nvPicPr>
        <p:blipFill rotWithShape="1">
          <a:blip r:embed="rId3">
            <a:alphaModFix/>
          </a:blip>
          <a:srcRect b="0" l="48541" r="0" t="0"/>
          <a:stretch/>
        </p:blipFill>
        <p:spPr>
          <a:xfrm>
            <a:off x="734600" y="2971457"/>
            <a:ext cx="5059700" cy="3575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9"/>
          <p:cNvPicPr preferRelativeResize="0"/>
          <p:nvPr/>
        </p:nvPicPr>
        <p:blipFill rotWithShape="1">
          <a:blip r:embed="rId4">
            <a:alphaModFix/>
          </a:blip>
          <a:srcRect b="16267" l="13381" r="27850" t="11305"/>
          <a:stretch/>
        </p:blipFill>
        <p:spPr>
          <a:xfrm>
            <a:off x="7268875" y="3163600"/>
            <a:ext cx="4248725" cy="2793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2" name="Google Shape;312;p49"/>
          <p:cNvCxnSpPr/>
          <p:nvPr/>
        </p:nvCxnSpPr>
        <p:spPr>
          <a:xfrm flipH="1" rot="10800000">
            <a:off x="2994050" y="3578525"/>
            <a:ext cx="3992100" cy="1177800"/>
          </a:xfrm>
          <a:prstGeom prst="straightConnector1">
            <a:avLst/>
          </a:prstGeom>
          <a:noFill/>
          <a:ln cap="flat" cmpd="sng" w="19050">
            <a:solidFill>
              <a:srgbClr val="0433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13" name="Google Shape;313;p49"/>
          <p:cNvCxnSpPr/>
          <p:nvPr/>
        </p:nvCxnSpPr>
        <p:spPr>
          <a:xfrm>
            <a:off x="3146450" y="4908725"/>
            <a:ext cx="3956700" cy="836700"/>
          </a:xfrm>
          <a:prstGeom prst="straightConnector1">
            <a:avLst/>
          </a:prstGeom>
          <a:noFill/>
          <a:ln cap="flat" cmpd="sng" w="19050">
            <a:solidFill>
              <a:srgbClr val="0433FF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0"/>
          <p:cNvSpPr txBox="1"/>
          <p:nvPr/>
        </p:nvSpPr>
        <p:spPr>
          <a:xfrm>
            <a:off x="1000125" y="514350"/>
            <a:ext cx="103443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Corbel"/>
              <a:buNone/>
            </a:pPr>
            <a:r>
              <a:rPr lang="en-US" sz="4800">
                <a:latin typeface="Corbel"/>
                <a:ea typeface="Corbel"/>
                <a:cs typeface="Corbel"/>
                <a:sym typeface="Corbel"/>
              </a:rPr>
              <a:t>Data collection and annotation</a:t>
            </a:r>
            <a:endParaRPr/>
          </a:p>
        </p:txBody>
      </p:sp>
      <p:sp>
        <p:nvSpPr>
          <p:cNvPr id="319" name="Google Shape;319;p50"/>
          <p:cNvSpPr txBox="1"/>
          <p:nvPr/>
        </p:nvSpPr>
        <p:spPr>
          <a:xfrm>
            <a:off x="1358900" y="2333625"/>
            <a:ext cx="8629500" cy="16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3200">
                <a:latin typeface="Corbel"/>
                <a:ea typeface="Corbel"/>
                <a:cs typeface="Corbel"/>
                <a:sym typeface="Corbel"/>
              </a:rPr>
              <a:t>Destructive data collection</a:t>
            </a:r>
            <a:endParaRPr sz="3200">
              <a:latin typeface="Corbel"/>
              <a:ea typeface="Corbel"/>
              <a:cs typeface="Corbel"/>
              <a:sym typeface="Corbe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Corbel"/>
              <a:buChar char="•"/>
            </a:pPr>
            <a:r>
              <a:rPr lang="en-US" sz="3200">
                <a:latin typeface="Corbel"/>
                <a:ea typeface="Corbel"/>
                <a:cs typeface="Corbel"/>
                <a:sym typeface="Corbel"/>
              </a:rPr>
              <a:t>Image quality artifacts e.g. shadows, soil</a:t>
            </a:r>
            <a:endParaRPr sz="3200">
              <a:latin typeface="Corbel"/>
              <a:ea typeface="Corbel"/>
              <a:cs typeface="Corbel"/>
              <a:sym typeface="Corbe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Corbel"/>
              <a:buChar char="•"/>
            </a:pPr>
            <a:r>
              <a:rPr lang="en-US" sz="3200">
                <a:latin typeface="Corbel"/>
                <a:ea typeface="Corbel"/>
                <a:cs typeface="Corbel"/>
                <a:sym typeface="Corbel"/>
              </a:rPr>
              <a:t>Labeling? what is necrosis, what is soil, damage?</a:t>
            </a:r>
            <a:endParaRPr sz="3200">
              <a:latin typeface="Corbel"/>
              <a:ea typeface="Corbel"/>
              <a:cs typeface="Corbel"/>
              <a:sym typeface="Corbe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0" name="Google Shape;320;p50"/>
          <p:cNvSpPr txBox="1"/>
          <p:nvPr/>
        </p:nvSpPr>
        <p:spPr>
          <a:xfrm>
            <a:off x="923925" y="1568450"/>
            <a:ext cx="103443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rbel"/>
              <a:buNone/>
            </a:pPr>
            <a:r>
              <a:rPr lang="en-US" sz="3200">
                <a:latin typeface="Corbel"/>
                <a:ea typeface="Corbel"/>
                <a:cs typeface="Corbel"/>
                <a:sym typeface="Corbel"/>
              </a:rPr>
              <a:t>Some considerations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1"/>
          <p:cNvSpPr txBox="1"/>
          <p:nvPr/>
        </p:nvSpPr>
        <p:spPr>
          <a:xfrm>
            <a:off x="1000125" y="514350"/>
            <a:ext cx="103443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Corbel"/>
              <a:buNone/>
            </a:pPr>
            <a:r>
              <a:rPr lang="en-US" sz="4800">
                <a:latin typeface="Corbel"/>
                <a:ea typeface="Corbel"/>
                <a:cs typeface="Corbel"/>
                <a:sym typeface="Corbel"/>
              </a:rPr>
              <a:t>Modeling and evaluation</a:t>
            </a:r>
            <a:endParaRPr/>
          </a:p>
        </p:txBody>
      </p:sp>
      <p:sp>
        <p:nvSpPr>
          <p:cNvPr id="326" name="Google Shape;326;p51"/>
          <p:cNvSpPr txBox="1"/>
          <p:nvPr/>
        </p:nvSpPr>
        <p:spPr>
          <a:xfrm>
            <a:off x="1358900" y="2333625"/>
            <a:ext cx="8629500" cy="16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-US" sz="3200">
                <a:latin typeface="Corbel"/>
                <a:ea typeface="Corbel"/>
                <a:cs typeface="Corbel"/>
                <a:sym typeface="Corbel"/>
              </a:rPr>
              <a:t>Architecture? </a:t>
            </a:r>
            <a:endParaRPr sz="3200">
              <a:latin typeface="Corbel"/>
              <a:ea typeface="Corbel"/>
              <a:cs typeface="Corbel"/>
              <a:sym typeface="Corbe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Corbel"/>
              <a:buChar char="•"/>
            </a:pPr>
            <a:r>
              <a:rPr lang="en-US" sz="3200">
                <a:latin typeface="Corbel"/>
                <a:ea typeface="Corbel"/>
                <a:cs typeface="Corbel"/>
                <a:sym typeface="Corbel"/>
              </a:rPr>
              <a:t>Transfer learning</a:t>
            </a:r>
            <a:endParaRPr sz="3200">
              <a:latin typeface="Corbel"/>
              <a:ea typeface="Corbel"/>
              <a:cs typeface="Corbel"/>
              <a:sym typeface="Corbe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Corbel"/>
              <a:buChar char="•"/>
            </a:pPr>
            <a:r>
              <a:rPr lang="en-US" sz="3200">
                <a:latin typeface="Corbel"/>
                <a:ea typeface="Corbel"/>
                <a:cs typeface="Corbel"/>
                <a:sym typeface="Corbel"/>
              </a:rPr>
              <a:t>Domain validation/evaluation</a:t>
            </a:r>
            <a:endParaRPr sz="3200">
              <a:latin typeface="Corbel"/>
              <a:ea typeface="Corbel"/>
              <a:cs typeface="Corbel"/>
              <a:sym typeface="Corbe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Corbel"/>
              <a:buChar char="•"/>
            </a:pPr>
            <a:r>
              <a:rPr lang="en-US" sz="3200">
                <a:latin typeface="Corbel"/>
                <a:ea typeface="Corbel"/>
                <a:cs typeface="Corbel"/>
                <a:sym typeface="Corbel"/>
              </a:rPr>
              <a:t>Inference time</a:t>
            </a:r>
            <a:endParaRPr sz="3200"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7" name="Google Shape;327;p51"/>
          <p:cNvSpPr txBox="1"/>
          <p:nvPr/>
        </p:nvSpPr>
        <p:spPr>
          <a:xfrm>
            <a:off x="923925" y="1568450"/>
            <a:ext cx="10344300" cy="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orbel"/>
              <a:buNone/>
            </a:pPr>
            <a:r>
              <a:rPr lang="en-US" sz="3200">
                <a:latin typeface="Corbel"/>
                <a:ea typeface="Corbel"/>
                <a:cs typeface="Corbel"/>
                <a:sym typeface="Corbel"/>
              </a:rPr>
              <a:t>Some considerations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/>
        </p:nvSpPr>
        <p:spPr>
          <a:xfrm>
            <a:off x="1000125" y="514350"/>
            <a:ext cx="10344150" cy="777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orbel"/>
              <a:buNone/>
            </a:pPr>
            <a:r>
              <a:rPr lang="en-US" sz="4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How can deep learning help?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Corbel"/>
              <a:buNone/>
            </a:pPr>
            <a:r>
              <a:t/>
            </a:r>
            <a:endParaRPr sz="4800"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2" name="Google Shape;132;p25"/>
          <p:cNvSpPr txBox="1"/>
          <p:nvPr/>
        </p:nvSpPr>
        <p:spPr>
          <a:xfrm>
            <a:off x="520700" y="2282825"/>
            <a:ext cx="10871200" cy="1501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Shortage of experts to perform </a:t>
            </a:r>
            <a:r>
              <a:rPr b="0" i="0" lang="en-US" sz="3200" u="none" cap="none" strike="noStrike">
                <a:solidFill>
                  <a:srgbClr val="FF2600"/>
                </a:solidFill>
                <a:latin typeface="Corbel"/>
                <a:ea typeface="Corbel"/>
                <a:cs typeface="Corbel"/>
                <a:sym typeface="Corbel"/>
              </a:rPr>
              <a:t>time-intensive tasks</a:t>
            </a:r>
            <a:endParaRPr b="0" i="0" sz="1800" u="none" cap="none" strike="noStrike">
              <a:solidFill>
                <a:srgbClr val="FF26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Limited standardization in executing </a:t>
            </a:r>
            <a:r>
              <a:rPr b="0" i="0" lang="en-US" sz="3200" u="none" cap="none" strike="noStrike">
                <a:solidFill>
                  <a:srgbClr val="FF2600"/>
                </a:solidFill>
                <a:latin typeface="Corbel"/>
                <a:ea typeface="Corbel"/>
                <a:cs typeface="Corbel"/>
                <a:sym typeface="Corbel"/>
              </a:rPr>
              <a:t>expert tasks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Limited resources affecting the </a:t>
            </a:r>
            <a:r>
              <a:rPr b="0" i="0" lang="en-US" sz="3200" u="none" cap="none" strike="noStrike">
                <a:solidFill>
                  <a:srgbClr val="FF2600"/>
                </a:solidFill>
                <a:latin typeface="Corbel"/>
                <a:ea typeface="Corbel"/>
                <a:cs typeface="Corbel"/>
                <a:sym typeface="Corbel"/>
              </a:rPr>
              <a:t>scale of research</a:t>
            </a:r>
            <a:endParaRPr/>
          </a:p>
        </p:txBody>
      </p:sp>
      <p:pic>
        <p:nvPicPr>
          <p:cNvPr descr="Rounded Rectangle" id="133" name="Google Shape;13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6100" y="2033493"/>
            <a:ext cx="3795614" cy="1999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9783" y="1129708"/>
            <a:ext cx="8783433" cy="572369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2"/>
          <p:cNvSpPr txBox="1"/>
          <p:nvPr/>
        </p:nvSpPr>
        <p:spPr>
          <a:xfrm>
            <a:off x="318925" y="200000"/>
            <a:ext cx="103443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Corbel"/>
              <a:buNone/>
            </a:pPr>
            <a:r>
              <a:rPr lang="en-US" sz="4800">
                <a:latin typeface="Corbel"/>
                <a:ea typeface="Corbel"/>
                <a:cs typeface="Corbel"/>
                <a:sym typeface="Corbel"/>
              </a:rPr>
              <a:t>Current deployment - whitefly count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396176"/>
            <a:ext cx="10598734" cy="5461833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3"/>
          <p:cNvSpPr txBox="1"/>
          <p:nvPr/>
        </p:nvSpPr>
        <p:spPr>
          <a:xfrm>
            <a:off x="318925" y="200000"/>
            <a:ext cx="103443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Corbel"/>
              <a:buNone/>
            </a:pPr>
            <a:r>
              <a:rPr lang="en-US" sz="4800">
                <a:latin typeface="Corbel"/>
                <a:ea typeface="Corbel"/>
                <a:cs typeface="Corbel"/>
                <a:sym typeface="Corbel"/>
              </a:rPr>
              <a:t>Current deployment - Necrosis detect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4"/>
          <p:cNvSpPr txBox="1"/>
          <p:nvPr/>
        </p:nvSpPr>
        <p:spPr>
          <a:xfrm>
            <a:off x="1000125" y="514350"/>
            <a:ext cx="103443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Corbel"/>
              <a:buNone/>
            </a:pPr>
            <a:r>
              <a:rPr lang="en-US" sz="4800">
                <a:latin typeface="Corbel"/>
                <a:ea typeface="Corbel"/>
                <a:cs typeface="Corbel"/>
                <a:sym typeface="Corbel"/>
              </a:rPr>
              <a:t>Conclusion</a:t>
            </a:r>
            <a:endParaRPr/>
          </a:p>
        </p:txBody>
      </p:sp>
      <p:sp>
        <p:nvSpPr>
          <p:cNvPr id="345" name="Google Shape;345;p54"/>
          <p:cNvSpPr txBox="1"/>
          <p:nvPr/>
        </p:nvSpPr>
        <p:spPr>
          <a:xfrm>
            <a:off x="1196975" y="1685925"/>
            <a:ext cx="9950400" cy="33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-2349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latin typeface="Corbel"/>
                <a:ea typeface="Corbel"/>
                <a:cs typeface="Corbel"/>
                <a:sym typeface="Corbel"/>
              </a:rPr>
              <a:t>Data  collection and annotation</a:t>
            </a:r>
            <a:endParaRPr sz="2400">
              <a:latin typeface="Corbel"/>
              <a:ea typeface="Corbel"/>
              <a:cs typeface="Corbel"/>
              <a:sym typeface="Corbel"/>
            </a:endParaRPr>
          </a:p>
          <a:p>
            <a:pPr indent="-2349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latin typeface="Corbel"/>
                <a:ea typeface="Corbel"/>
                <a:cs typeface="Corbel"/>
                <a:sym typeface="Corbel"/>
              </a:rPr>
              <a:t>Problem definitions - redefinition?</a:t>
            </a:r>
            <a:endParaRPr sz="2400">
              <a:latin typeface="Corbel"/>
              <a:ea typeface="Corbel"/>
              <a:cs typeface="Corbel"/>
              <a:sym typeface="Corbel"/>
            </a:endParaRPr>
          </a:p>
          <a:p>
            <a:pPr indent="-2349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latin typeface="Corbel"/>
                <a:ea typeface="Corbel"/>
                <a:cs typeface="Corbel"/>
                <a:sym typeface="Corbel"/>
              </a:rPr>
              <a:t>Evaluation and validation - human-in-the-loop?</a:t>
            </a:r>
            <a:endParaRPr sz="2400">
              <a:latin typeface="Corbel"/>
              <a:ea typeface="Corbel"/>
              <a:cs typeface="Corbel"/>
              <a:sym typeface="Corbel"/>
            </a:endParaRPr>
          </a:p>
          <a:p>
            <a:pPr indent="-2349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bel"/>
              <a:buChar char="•"/>
            </a:pPr>
            <a:r>
              <a:rPr lang="en-US" sz="2400">
                <a:latin typeface="Corbel"/>
                <a:ea typeface="Corbel"/>
                <a:cs typeface="Corbel"/>
                <a:sym typeface="Corbel"/>
              </a:rPr>
              <a:t>Model maintenance - swappable model apis?</a:t>
            </a:r>
            <a:endParaRPr sz="2400">
              <a:latin typeface="Corbel"/>
              <a:ea typeface="Corbel"/>
              <a:cs typeface="Corbel"/>
              <a:sym typeface="Corbel"/>
            </a:endParaRPr>
          </a:p>
          <a:p>
            <a:pPr indent="-2349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latin typeface="Corbel"/>
                <a:ea typeface="Corbel"/>
                <a:cs typeface="Corbel"/>
                <a:sym typeface="Corbel"/>
              </a:rPr>
              <a:t>Remote vs local deployments</a:t>
            </a:r>
            <a:endParaRPr sz="2400">
              <a:latin typeface="Corbel"/>
              <a:ea typeface="Corbel"/>
              <a:cs typeface="Corbel"/>
              <a:sym typeface="Corbel"/>
            </a:endParaRPr>
          </a:p>
          <a:p>
            <a:pPr indent="-2349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Transfer learning</a:t>
            </a:r>
            <a:endParaRPr sz="2400">
              <a:latin typeface="Corbel"/>
              <a:ea typeface="Corbel"/>
              <a:cs typeface="Corbel"/>
              <a:sym typeface="Corbe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5"/>
          <p:cNvSpPr txBox="1"/>
          <p:nvPr/>
        </p:nvSpPr>
        <p:spPr>
          <a:xfrm>
            <a:off x="3261346" y="2899827"/>
            <a:ext cx="73143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Corbel"/>
              <a:buNone/>
            </a:pPr>
            <a:r>
              <a:rPr b="0" i="0" lang="en-US" sz="4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/>
        </p:nvSpPr>
        <p:spPr>
          <a:xfrm>
            <a:off x="720725" y="1313179"/>
            <a:ext cx="10344150" cy="14630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Corbel"/>
              <a:buNone/>
            </a:pPr>
            <a:r>
              <a:rPr lang="en-US" sz="4800">
                <a:latin typeface="Corbel"/>
                <a:ea typeface="Corbel"/>
                <a:cs typeface="Corbel"/>
                <a:sym typeface="Corbel"/>
              </a:rPr>
              <a:t>Applications in Agriculture from the AIR lab</a:t>
            </a:r>
            <a:endParaRPr/>
          </a:p>
        </p:txBody>
      </p:sp>
      <p:sp>
        <p:nvSpPr>
          <p:cNvPr id="139" name="Google Shape;139;p26"/>
          <p:cNvSpPr/>
          <p:nvPr/>
        </p:nvSpPr>
        <p:spPr>
          <a:xfrm>
            <a:off x="4857842" y="2604343"/>
            <a:ext cx="2476316" cy="2469755"/>
          </a:xfrm>
          <a:custGeom>
            <a:rect b="b" l="l" r="r" t="t"/>
            <a:pathLst>
              <a:path extrusionOk="0" h="21600" w="2160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6"/>
                </a:lnTo>
                <a:cubicBezTo>
                  <a:pt x="0" y="21513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3"/>
                  <a:pt x="21600" y="21406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6" y="20628"/>
                  <a:pt x="970" y="20541"/>
                  <a:pt x="970" y="20434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4855" y="4365"/>
                </a:moveTo>
                <a:cubicBezTo>
                  <a:pt x="14545" y="4365"/>
                  <a:pt x="14235" y="4483"/>
                  <a:pt x="13998" y="4721"/>
                </a:cubicBezTo>
                <a:cubicBezTo>
                  <a:pt x="13525" y="5195"/>
                  <a:pt x="13525" y="5964"/>
                  <a:pt x="13998" y="6439"/>
                </a:cubicBezTo>
                <a:cubicBezTo>
                  <a:pt x="14472" y="6913"/>
                  <a:pt x="15239" y="6913"/>
                  <a:pt x="15712" y="6439"/>
                </a:cubicBezTo>
                <a:cubicBezTo>
                  <a:pt x="16185" y="5964"/>
                  <a:pt x="16185" y="5195"/>
                  <a:pt x="15712" y="4721"/>
                </a:cubicBezTo>
                <a:cubicBezTo>
                  <a:pt x="15475" y="4483"/>
                  <a:pt x="15165" y="4365"/>
                  <a:pt x="14855" y="4365"/>
                </a:cubicBezTo>
                <a:close/>
                <a:moveTo>
                  <a:pt x="4336" y="6020"/>
                </a:moveTo>
                <a:cubicBezTo>
                  <a:pt x="4026" y="6020"/>
                  <a:pt x="3716" y="6139"/>
                  <a:pt x="3479" y="6376"/>
                </a:cubicBezTo>
                <a:cubicBezTo>
                  <a:pt x="3006" y="6851"/>
                  <a:pt x="3006" y="7620"/>
                  <a:pt x="3479" y="8095"/>
                </a:cubicBezTo>
                <a:cubicBezTo>
                  <a:pt x="3953" y="8569"/>
                  <a:pt x="4720" y="8569"/>
                  <a:pt x="5193" y="8095"/>
                </a:cubicBezTo>
                <a:cubicBezTo>
                  <a:pt x="5666" y="7620"/>
                  <a:pt x="5666" y="6851"/>
                  <a:pt x="5193" y="6376"/>
                </a:cubicBezTo>
                <a:cubicBezTo>
                  <a:pt x="4956" y="6139"/>
                  <a:pt x="4646" y="6020"/>
                  <a:pt x="4336" y="6020"/>
                </a:cubicBezTo>
                <a:close/>
                <a:moveTo>
                  <a:pt x="9154" y="9823"/>
                </a:moveTo>
                <a:cubicBezTo>
                  <a:pt x="8844" y="9823"/>
                  <a:pt x="8534" y="9942"/>
                  <a:pt x="8297" y="10179"/>
                </a:cubicBezTo>
                <a:cubicBezTo>
                  <a:pt x="7824" y="10653"/>
                  <a:pt x="7824" y="11422"/>
                  <a:pt x="8297" y="11897"/>
                </a:cubicBezTo>
                <a:cubicBezTo>
                  <a:pt x="8770" y="12372"/>
                  <a:pt x="9537" y="12372"/>
                  <a:pt x="10011" y="11897"/>
                </a:cubicBezTo>
                <a:cubicBezTo>
                  <a:pt x="10484" y="11422"/>
                  <a:pt x="10484" y="10653"/>
                  <a:pt x="10011" y="10179"/>
                </a:cubicBezTo>
                <a:cubicBezTo>
                  <a:pt x="9774" y="9942"/>
                  <a:pt x="9464" y="9823"/>
                  <a:pt x="9154" y="9823"/>
                </a:cubicBezTo>
                <a:close/>
                <a:moveTo>
                  <a:pt x="16522" y="12697"/>
                </a:moveTo>
                <a:cubicBezTo>
                  <a:pt x="16211" y="12697"/>
                  <a:pt x="15901" y="12816"/>
                  <a:pt x="15665" y="13053"/>
                </a:cubicBezTo>
                <a:cubicBezTo>
                  <a:pt x="15191" y="13528"/>
                  <a:pt x="15191" y="14297"/>
                  <a:pt x="15665" y="14771"/>
                </a:cubicBezTo>
                <a:cubicBezTo>
                  <a:pt x="16138" y="15246"/>
                  <a:pt x="16905" y="15246"/>
                  <a:pt x="17378" y="14771"/>
                </a:cubicBezTo>
                <a:cubicBezTo>
                  <a:pt x="17852" y="14297"/>
                  <a:pt x="17852" y="13528"/>
                  <a:pt x="17378" y="13053"/>
                </a:cubicBezTo>
                <a:cubicBezTo>
                  <a:pt x="17142" y="12816"/>
                  <a:pt x="16832" y="12697"/>
                  <a:pt x="16522" y="12697"/>
                </a:cubicBezTo>
                <a:close/>
                <a:moveTo>
                  <a:pt x="6257" y="15838"/>
                </a:moveTo>
                <a:cubicBezTo>
                  <a:pt x="5947" y="15838"/>
                  <a:pt x="5637" y="15957"/>
                  <a:pt x="5400" y="16194"/>
                </a:cubicBezTo>
                <a:cubicBezTo>
                  <a:pt x="4927" y="16669"/>
                  <a:pt x="4927" y="17438"/>
                  <a:pt x="5400" y="17912"/>
                </a:cubicBezTo>
                <a:cubicBezTo>
                  <a:pt x="5873" y="18387"/>
                  <a:pt x="6640" y="18387"/>
                  <a:pt x="7114" y="17912"/>
                </a:cubicBezTo>
                <a:cubicBezTo>
                  <a:pt x="7587" y="17438"/>
                  <a:pt x="7587" y="16669"/>
                  <a:pt x="7114" y="16194"/>
                </a:cubicBezTo>
                <a:cubicBezTo>
                  <a:pt x="6877" y="15957"/>
                  <a:pt x="6567" y="15838"/>
                  <a:pt x="6257" y="15838"/>
                </a:cubicBezTo>
                <a:close/>
              </a:path>
            </a:pathLst>
          </a:custGeom>
          <a:solidFill>
            <a:srgbClr val="FFFFFF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8775" y="91175"/>
            <a:ext cx="6680859" cy="65531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7"/>
          <p:cNvSpPr txBox="1"/>
          <p:nvPr/>
        </p:nvSpPr>
        <p:spPr>
          <a:xfrm>
            <a:off x="117784" y="439875"/>
            <a:ext cx="60870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orbel"/>
              <a:buNone/>
            </a:pPr>
            <a:r>
              <a:rPr lang="en-US" sz="3600">
                <a:latin typeface="Corbel"/>
                <a:ea typeface="Corbel"/>
                <a:cs typeface="Corbel"/>
                <a:sym typeface="Corbel"/>
              </a:rPr>
              <a:t>What is the biggest agricultural problem?</a:t>
            </a:r>
            <a:endParaRPr/>
          </a:p>
        </p:txBody>
      </p:sp>
      <p:sp>
        <p:nvSpPr>
          <p:cNvPr id="146" name="Google Shape;146;p27"/>
          <p:cNvSpPr txBox="1"/>
          <p:nvPr/>
        </p:nvSpPr>
        <p:spPr>
          <a:xfrm>
            <a:off x="6175" y="2370000"/>
            <a:ext cx="65253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orbel"/>
              <a:buNone/>
            </a:pPr>
            <a:r>
              <a:rPr lang="en-US" sz="2800">
                <a:latin typeface="Corbel"/>
                <a:ea typeface="Corbel"/>
                <a:cs typeface="Corbel"/>
                <a:sym typeface="Corbel"/>
              </a:rPr>
              <a:t>Cassava - a shrub with an edible root tuber.</a:t>
            </a:r>
            <a:endParaRPr sz="2800"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orbel"/>
              <a:buNone/>
            </a:pPr>
            <a:r>
              <a:t/>
            </a:r>
            <a:endParaRPr sz="2800"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orbel"/>
              <a:buNone/>
            </a:pPr>
            <a:r>
              <a:rPr lang="en-US" sz="2800">
                <a:latin typeface="Corbel"/>
                <a:ea typeface="Corbel"/>
                <a:cs typeface="Corbel"/>
                <a:sym typeface="Corbel"/>
              </a:rPr>
              <a:t>It’s a </a:t>
            </a:r>
            <a:r>
              <a:rPr lang="en-US" sz="2800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food security crop</a:t>
            </a:r>
            <a:r>
              <a:rPr lang="en-US" sz="2800">
                <a:latin typeface="Corbel"/>
                <a:ea typeface="Corbel"/>
                <a:cs typeface="Corbel"/>
                <a:sym typeface="Corbel"/>
              </a:rPr>
              <a:t>, offers the 3rd largest source of carbs but mostly it’s </a:t>
            </a:r>
            <a:r>
              <a:rPr lang="en-US" sz="2800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robust under diverse weather conditions</a:t>
            </a:r>
            <a:r>
              <a:rPr lang="en-US" sz="2800">
                <a:latin typeface="Corbel"/>
                <a:ea typeface="Corbel"/>
                <a:cs typeface="Corbel"/>
                <a:sym typeface="Corbel"/>
              </a:rPr>
              <a:t>.</a:t>
            </a:r>
            <a:endParaRPr sz="280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36900"/>
            <a:ext cx="11887198" cy="4944908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8"/>
          <p:cNvSpPr txBox="1"/>
          <p:nvPr/>
        </p:nvSpPr>
        <p:spPr>
          <a:xfrm>
            <a:off x="152395" y="410550"/>
            <a:ext cx="112878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orbel"/>
                <a:ea typeface="Corbel"/>
                <a:cs typeface="Corbel"/>
                <a:sym typeface="Corbel"/>
              </a:rPr>
              <a:t>Cassava supports over 75% of all farmers livelihoods in Uganda.</a:t>
            </a:r>
            <a:endParaRPr sz="2800"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orbel"/>
                <a:ea typeface="Corbel"/>
                <a:cs typeface="Corbel"/>
                <a:sym typeface="Corbel"/>
              </a:rPr>
              <a:t>Heavy losses due to Cassava diseases - identifying disease is a challenge.</a:t>
            </a:r>
            <a:endParaRPr sz="2800"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7392" y="0"/>
            <a:ext cx="491488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9"/>
          <p:cNvSpPr txBox="1"/>
          <p:nvPr/>
        </p:nvSpPr>
        <p:spPr>
          <a:xfrm>
            <a:off x="371785" y="1756925"/>
            <a:ext cx="6382800" cy="1132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999999">
                <a:alpha val="50000"/>
              </a:srgbClr>
            </a:outerShdw>
          </a:effectLst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orbel"/>
              <a:buNone/>
            </a:pPr>
            <a:r>
              <a:rPr lang="en-US" sz="3600">
                <a:latin typeface="Corbel"/>
                <a:ea typeface="Corbel"/>
                <a:cs typeface="Corbel"/>
                <a:sym typeface="Corbel"/>
              </a:rPr>
              <a:t>Challenge 1: Disease diagnosis - resource expensive (experts, time, money)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1" id="163" name="Google Shape;163;p30"/>
          <p:cNvPicPr preferRelativeResize="0"/>
          <p:nvPr/>
        </p:nvPicPr>
        <p:blipFill rotWithShape="1">
          <a:blip r:embed="rId3">
            <a:alphaModFix/>
          </a:blip>
          <a:srcRect b="44258" l="0" r="0" t="123"/>
          <a:stretch/>
        </p:blipFill>
        <p:spPr>
          <a:xfrm>
            <a:off x="3178040" y="1303337"/>
            <a:ext cx="8801221" cy="425133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0"/>
          <p:cNvSpPr txBox="1"/>
          <p:nvPr/>
        </p:nvSpPr>
        <p:spPr>
          <a:xfrm>
            <a:off x="117774" y="439875"/>
            <a:ext cx="31842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orbel"/>
              <a:buNone/>
            </a:pPr>
            <a:r>
              <a:rPr lang="en-US" sz="3600">
                <a:latin typeface="Corbel"/>
                <a:ea typeface="Corbel"/>
                <a:cs typeface="Corbel"/>
                <a:sym typeface="Corbel"/>
              </a:rPr>
              <a:t>Smartphone based diagnosis using leaf images</a:t>
            </a:r>
            <a:endParaRPr/>
          </a:p>
        </p:txBody>
      </p:sp>
      <p:sp>
        <p:nvSpPr>
          <p:cNvPr id="165" name="Google Shape;165;p30"/>
          <p:cNvSpPr txBox="1"/>
          <p:nvPr/>
        </p:nvSpPr>
        <p:spPr>
          <a:xfrm>
            <a:off x="9604976" y="6482075"/>
            <a:ext cx="25506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rbe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http://air.ug/mcrops/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4400"/>
            <a:ext cx="11887200" cy="560717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1"/>
          <p:cNvSpPr txBox="1"/>
          <p:nvPr/>
        </p:nvSpPr>
        <p:spPr>
          <a:xfrm>
            <a:off x="152400" y="255150"/>
            <a:ext cx="10654200" cy="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orbel"/>
              <a:buNone/>
            </a:pPr>
            <a:r>
              <a:rPr lang="en-US" sz="3600">
                <a:latin typeface="Corbel"/>
                <a:ea typeface="Corbel"/>
                <a:cs typeface="Corbel"/>
                <a:sym typeface="Corbel"/>
              </a:rPr>
              <a:t>Cassava leaf image data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pth">
  <a:themeElements>
    <a:clrScheme name="Depth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pth">
  <a:themeElements>
    <a:clrScheme name="Depth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